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54"/>
  </p:notesMasterIdLst>
  <p:sldIdLst>
    <p:sldId id="309" r:id="rId2"/>
    <p:sldId id="279" r:id="rId3"/>
    <p:sldId id="300" r:id="rId4"/>
    <p:sldId id="319" r:id="rId5"/>
    <p:sldId id="316" r:id="rId6"/>
    <p:sldId id="311" r:id="rId7"/>
    <p:sldId id="312" r:id="rId8"/>
    <p:sldId id="313" r:id="rId9"/>
    <p:sldId id="314" r:id="rId10"/>
    <p:sldId id="278" r:id="rId11"/>
    <p:sldId id="337" r:id="rId12"/>
    <p:sldId id="338" r:id="rId13"/>
    <p:sldId id="339" r:id="rId14"/>
    <p:sldId id="340" r:id="rId15"/>
    <p:sldId id="341" r:id="rId16"/>
    <p:sldId id="342" r:id="rId17"/>
    <p:sldId id="336" r:id="rId18"/>
    <p:sldId id="326" r:id="rId19"/>
    <p:sldId id="327" r:id="rId20"/>
    <p:sldId id="328" r:id="rId21"/>
    <p:sldId id="334" r:id="rId22"/>
    <p:sldId id="329" r:id="rId23"/>
    <p:sldId id="330" r:id="rId24"/>
    <p:sldId id="335" r:id="rId25"/>
    <p:sldId id="332" r:id="rId26"/>
    <p:sldId id="331" r:id="rId27"/>
    <p:sldId id="333" r:id="rId28"/>
    <p:sldId id="325" r:id="rId29"/>
    <p:sldId id="280" r:id="rId30"/>
    <p:sldId id="290" r:id="rId31"/>
    <p:sldId id="289" r:id="rId32"/>
    <p:sldId id="288" r:id="rId33"/>
    <p:sldId id="291" r:id="rId34"/>
    <p:sldId id="315" r:id="rId35"/>
    <p:sldId id="285" r:id="rId36"/>
    <p:sldId id="308" r:id="rId37"/>
    <p:sldId id="295" r:id="rId38"/>
    <p:sldId id="296" r:id="rId39"/>
    <p:sldId id="297" r:id="rId40"/>
    <p:sldId id="303" r:id="rId41"/>
    <p:sldId id="298" r:id="rId42"/>
    <p:sldId id="305" r:id="rId43"/>
    <p:sldId id="277" r:id="rId44"/>
    <p:sldId id="318" r:id="rId45"/>
    <p:sldId id="323" r:id="rId46"/>
    <p:sldId id="320" r:id="rId47"/>
    <p:sldId id="321" r:id="rId48"/>
    <p:sldId id="324" r:id="rId49"/>
    <p:sldId id="322" r:id="rId50"/>
    <p:sldId id="317" r:id="rId51"/>
    <p:sldId id="306" r:id="rId52"/>
    <p:sldId id="286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8" autoAdjust="0"/>
    <p:restoredTop sz="93078" autoAdjust="0"/>
  </p:normalViewPr>
  <p:slideViewPr>
    <p:cSldViewPr snapToGrid="0">
      <p:cViewPr varScale="1">
        <p:scale>
          <a:sx n="109" d="100"/>
          <a:sy n="109" d="100"/>
        </p:scale>
        <p:origin x="110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82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92</c:v>
                </c:pt>
                <c:pt idx="1">
                  <c:v>127</c:v>
                </c:pt>
                <c:pt idx="2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12-4239-AD26-85C216C1CBB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Contract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250</c:v>
                </c:pt>
                <c:pt idx="1">
                  <c:v>188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12-4239-AD26-85C216C1CBB2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Ghost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Feuil1!$D$2:$D$4</c:f>
              <c:numCache>
                <c:formatCode>General</c:formatCode>
                <c:ptCount val="3"/>
                <c:pt idx="0">
                  <c:v>548</c:v>
                </c:pt>
                <c:pt idx="1">
                  <c:v>780</c:v>
                </c:pt>
                <c:pt idx="2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12-4239-AD26-85C216C1C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19684096"/>
        <c:axId val="1319686144"/>
      </c:barChart>
      <c:catAx>
        <c:axId val="131968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9686144"/>
        <c:crosses val="autoZero"/>
        <c:auto val="1"/>
        <c:lblAlgn val="ctr"/>
        <c:lblOffset val="100"/>
        <c:noMultiLvlLbl val="0"/>
      </c:catAx>
      <c:valAx>
        <c:axId val="131968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968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/>
            <a:t>Specification of effects</a:t>
          </a:r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/>
            <a:t>Flow analysis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/>
            <a:t>Program implements specification</a:t>
          </a:r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5E3BAB51-9681-6246-844F-10D24DE866D5}" type="presOf" srcId="{082186F2-40F4-5D4C-811A-30B6EFAE64E0}" destId="{164DA58B-7EE9-FC4D-AEE8-FD0673256FDF}" srcOrd="0" destOrd="0" presId="urn:microsoft.com/office/officeart/2005/8/layout/chevron1"/>
    <dgm:cxn modelId="{0D94D173-E237-DF45-97CC-B4B1090345DB}" type="presOf" srcId="{E1C36477-3715-9B45-AC14-5F71EADD7014}" destId="{D1369577-EC9B-934F-8531-CD6A90A3D767}" srcOrd="0" destOrd="0" presId="urn:microsoft.com/office/officeart/2005/8/layout/chevron1"/>
    <dgm:cxn modelId="{CB43168D-2D32-394F-987E-81D6F6BFFC1D}" type="presOf" srcId="{CD6C3B2B-0DCA-B14B-934D-D077D9FB727B}" destId="{3FE1F852-91F7-A945-BFF3-25AF5BBA1B38}" srcOrd="0" destOrd="0" presId="urn:microsoft.com/office/officeart/2005/8/layout/chevron1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A1B94BDD-52D2-0545-B926-FBE636FBB2E7}" type="presOf" srcId="{9D27558B-14A8-0B46-AD67-5D05B0320CA0}" destId="{5F876772-B122-6245-ADC1-F05F8FD207A6}" srcOrd="0" destOrd="0" presId="urn:microsoft.com/office/officeart/2005/8/layout/chevron1"/>
    <dgm:cxn modelId="{ABC6B14B-D24D-5B42-9814-BF94A6DC3B35}" type="presParOf" srcId="{3FE1F852-91F7-A945-BFF3-25AF5BBA1B38}" destId="{D1369577-EC9B-934F-8531-CD6A90A3D767}" srcOrd="0" destOrd="0" presId="urn:microsoft.com/office/officeart/2005/8/layout/chevron1"/>
    <dgm:cxn modelId="{0174EAB1-AD92-F34B-9272-5B4D637125CD}" type="presParOf" srcId="{3FE1F852-91F7-A945-BFF3-25AF5BBA1B38}" destId="{DACDE36A-AA22-424C-BACB-1C0BB62F5F6D}" srcOrd="1" destOrd="0" presId="urn:microsoft.com/office/officeart/2005/8/layout/chevron1"/>
    <dgm:cxn modelId="{F2F1B056-40C8-CE45-9E0C-BC96B3B9D0AF}" type="presParOf" srcId="{3FE1F852-91F7-A945-BFF3-25AF5BBA1B38}" destId="{164DA58B-7EE9-FC4D-AEE8-FD0673256FDF}" srcOrd="2" destOrd="0" presId="urn:microsoft.com/office/officeart/2005/8/layout/chevron1"/>
    <dgm:cxn modelId="{5F86CBC7-C9E7-B847-BD3E-F9CB529B466E}" type="presParOf" srcId="{3FE1F852-91F7-A945-BFF3-25AF5BBA1B38}" destId="{4BE4CC7D-46C1-EC48-A28F-EA3423B53A26}" srcOrd="3" destOrd="0" presId="urn:microsoft.com/office/officeart/2005/8/layout/chevron1"/>
    <dgm:cxn modelId="{89418CAB-4BF6-534D-95C7-D4AC9BBE1A00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/>
            <a:t>Specification of properties</a:t>
          </a:r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/>
            <a:t>Proof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/>
            <a:t>Program implements specification</a:t>
          </a:r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BFDD7B7E-B470-DF46-A9B5-C725CAFC8FAB}" type="presOf" srcId="{E1C36477-3715-9B45-AC14-5F71EADD7014}" destId="{D1369577-EC9B-934F-8531-CD6A90A3D767}" srcOrd="0" destOrd="0" presId="urn:microsoft.com/office/officeart/2005/8/layout/chevron1"/>
    <dgm:cxn modelId="{87F0879B-7A72-E04E-B1A1-38D05BC30EBA}" type="presOf" srcId="{082186F2-40F4-5D4C-811A-30B6EFAE64E0}" destId="{164DA58B-7EE9-FC4D-AEE8-FD0673256FDF}" srcOrd="0" destOrd="0" presId="urn:microsoft.com/office/officeart/2005/8/layout/chevron1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7BBDB8E4-DC9E-2D4F-B61B-1D1ACEF7841A}" type="presOf" srcId="{9D27558B-14A8-0B46-AD67-5D05B0320CA0}" destId="{5F876772-B122-6245-ADC1-F05F8FD207A6}" srcOrd="0" destOrd="0" presId="urn:microsoft.com/office/officeart/2005/8/layout/chevron1"/>
    <dgm:cxn modelId="{6AF148EA-0384-FF41-96CD-95AD97DB9285}" type="presOf" srcId="{CD6C3B2B-0DCA-B14B-934D-D077D9FB727B}" destId="{3FE1F852-91F7-A945-BFF3-25AF5BBA1B38}" srcOrd="0" destOrd="0" presId="urn:microsoft.com/office/officeart/2005/8/layout/chevron1"/>
    <dgm:cxn modelId="{C3E1B2F1-2875-A94B-AB6E-D055AD82C943}" type="presParOf" srcId="{3FE1F852-91F7-A945-BFF3-25AF5BBA1B38}" destId="{D1369577-EC9B-934F-8531-CD6A90A3D767}" srcOrd="0" destOrd="0" presId="urn:microsoft.com/office/officeart/2005/8/layout/chevron1"/>
    <dgm:cxn modelId="{93A2BA62-561D-414B-8008-4873E7CFA9A8}" type="presParOf" srcId="{3FE1F852-91F7-A945-BFF3-25AF5BBA1B38}" destId="{DACDE36A-AA22-424C-BACB-1C0BB62F5F6D}" srcOrd="1" destOrd="0" presId="urn:microsoft.com/office/officeart/2005/8/layout/chevron1"/>
    <dgm:cxn modelId="{88A26EEC-4322-2744-8424-00FB0C3D2AB2}" type="presParOf" srcId="{3FE1F852-91F7-A945-BFF3-25AF5BBA1B38}" destId="{164DA58B-7EE9-FC4D-AEE8-FD0673256FDF}" srcOrd="2" destOrd="0" presId="urn:microsoft.com/office/officeart/2005/8/layout/chevron1"/>
    <dgm:cxn modelId="{503029BF-01B5-3C4C-872C-1F44DAC4C0E3}" type="presParOf" srcId="{3FE1F852-91F7-A945-BFF3-25AF5BBA1B38}" destId="{4BE4CC7D-46C1-EC48-A28F-EA3423B53A26}" srcOrd="3" destOrd="0" presId="urn:microsoft.com/office/officeart/2005/8/layout/chevron1"/>
    <dgm:cxn modelId="{BCB8C7A2-B820-4D40-B988-0FB4521DD80C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Specification of effects</a:t>
          </a:r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Flow analysis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implements specification</a:t>
          </a:r>
        </a:p>
      </dsp:txBody>
      <dsp:txXfrm>
        <a:off x="5804693" y="212910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Specification of properties</a:t>
          </a:r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Proof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implements specification</a:t>
          </a:r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2069E-068B-4607-B7F1-F057000853A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1EECB-9C50-45AE-9605-ACCAD81E60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5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D90F-CDD0-8C4B-8EE6-86052C3762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8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2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2209800"/>
            <a:ext cx="12199938" cy="46482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209800"/>
            <a:ext cx="9144000" cy="214809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598763"/>
            <a:ext cx="9144000" cy="110628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ea typeface="+mn-ea"/>
              <a:cs typeface="Arial" charset="0"/>
            </a:endParaRPr>
          </a:p>
        </p:txBody>
      </p:sp>
      <p:pic>
        <p:nvPicPr>
          <p:cNvPr id="8" name="Picture 2" descr="logo_textured_larg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65343"/>
            <a:ext cx="2335427" cy="6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4"/>
          <p:cNvSpPr txBox="1">
            <a:spLocks/>
          </p:cNvSpPr>
          <p:nvPr userDrawn="1"/>
        </p:nvSpPr>
        <p:spPr>
          <a:xfrm>
            <a:off x="609600" y="5715000"/>
            <a:ext cx="4104000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7"/>
          <p:cNvCxnSpPr>
            <a:cxnSpLocks noChangeShapeType="1"/>
          </p:cNvCxnSpPr>
          <p:nvPr userDrawn="1"/>
        </p:nvCxnSpPr>
        <p:spPr bwMode="auto">
          <a:xfrm>
            <a:off x="1528140" y="4422960"/>
            <a:ext cx="9139860" cy="182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3336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91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1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  <a:endParaRPr lang="pl-PL" dirty="0"/>
          </a:p>
        </p:txBody>
      </p:sp>
      <p:sp>
        <p:nvSpPr>
          <p:cNvPr id="4" name="Symbol zastępczy tekstu 7"/>
          <p:cNvSpPr>
            <a:spLocks noGrp="1"/>
          </p:cNvSpPr>
          <p:nvPr>
            <p:ph type="body" sz="quarter" idx="10" hasCustomPrompt="1"/>
          </p:nvPr>
        </p:nvSpPr>
        <p:spPr>
          <a:xfrm>
            <a:off x="180975" y="2598737"/>
            <a:ext cx="4391025" cy="1343025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lang="pl-PL" sz="4800" b="1" kern="1200" spc="100" baseline="0" dirty="0" smtClean="0">
                <a:solidFill>
                  <a:srgbClr val="F2F2F2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Headline</a:t>
            </a:r>
            <a:r>
              <a:rPr lang="pl-PL" dirty="0"/>
              <a:t> </a:t>
            </a:r>
            <a:r>
              <a:rPr lang="pl-PL" dirty="0" err="1"/>
              <a:t>Title</a:t>
            </a:r>
            <a:r>
              <a:rPr lang="pl-PL" dirty="0"/>
              <a:t> Here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1282700" y="3917949"/>
            <a:ext cx="3289300" cy="63906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/>
              <a:t>Presentation </a:t>
            </a:r>
            <a:r>
              <a:rPr lang="pl-PL" dirty="0" err="1"/>
              <a:t>subtitle</a:t>
            </a:r>
            <a:endParaRPr lang="pl-P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457" y="5837356"/>
            <a:ext cx="1544043" cy="324234"/>
          </a:xfrm>
          <a:prstGeom prst="rect">
            <a:avLst/>
          </a:prstGeom>
        </p:spPr>
      </p:pic>
      <p:cxnSp>
        <p:nvCxnSpPr>
          <p:cNvPr id="13" name="Łącznik prosty 8"/>
          <p:cNvCxnSpPr/>
          <p:nvPr userDrawn="1"/>
        </p:nvCxnSpPr>
        <p:spPr>
          <a:xfrm flipV="1">
            <a:off x="5067300" y="2049463"/>
            <a:ext cx="0" cy="2840037"/>
          </a:xfrm>
          <a:prstGeom prst="line">
            <a:avLst/>
          </a:prstGeom>
          <a:ln w="19050">
            <a:solidFill>
              <a:srgbClr val="D8D8D8">
                <a:alpha val="60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ymbol zastępczy tekstu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7" y="5837356"/>
            <a:ext cx="8519120" cy="6390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 err="1"/>
              <a:t>Presented</a:t>
            </a:r>
            <a:r>
              <a:rPr lang="pl-PL" dirty="0"/>
              <a:t> by:</a:t>
            </a:r>
          </a:p>
        </p:txBody>
      </p:sp>
    </p:spTree>
    <p:extLst>
      <p:ext uri="{BB962C8B-B14F-4D97-AF65-F5344CB8AC3E}">
        <p14:creationId xmlns:p14="http://schemas.microsoft.com/office/powerpoint/2010/main" val="55465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3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87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68580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113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01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79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2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90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37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56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6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55402-0690-4A79-A082-001A6871205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22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E250030-F02E-C541-B02C-106A97E8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4519"/>
            <a:ext cx="12192000" cy="812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70788" y="3079528"/>
            <a:ext cx="8450424" cy="779905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SPARK for Security</a:t>
            </a:r>
          </a:p>
        </p:txBody>
      </p:sp>
      <p:cxnSp>
        <p:nvCxnSpPr>
          <p:cNvPr id="12" name="Łącznik prosty 8"/>
          <p:cNvCxnSpPr/>
          <p:nvPr/>
        </p:nvCxnSpPr>
        <p:spPr>
          <a:xfrm flipV="1">
            <a:off x="5092700" y="2049463"/>
            <a:ext cx="0" cy="2840037"/>
          </a:xfrm>
          <a:prstGeom prst="line">
            <a:avLst/>
          </a:prstGeom>
          <a:ln w="190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91243" y="5767932"/>
            <a:ext cx="5609513" cy="6390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Yannick Moy – AdaCore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ETH Zurich – May 3, 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186" y="4119682"/>
            <a:ext cx="4618892" cy="15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3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Programming Language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098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CC9D8-F665-F14D-8905-5680D666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a Subset of Ada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8893CB-6BBC-1749-A99B-DCB7C22B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34" y="3979706"/>
            <a:ext cx="2829654" cy="2738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pointers</a:t>
            </a:r>
          </a:p>
          <a:p>
            <a:pPr marL="0" indent="0">
              <a:buNone/>
            </a:pPr>
            <a:r>
              <a:rPr lang="en-US" sz="2400" dirty="0"/>
              <a:t>exception handlers</a:t>
            </a:r>
          </a:p>
          <a:p>
            <a:pPr marL="0" indent="0">
              <a:buNone/>
            </a:pPr>
            <a:r>
              <a:rPr lang="en-US" sz="2400" dirty="0"/>
              <a:t>controlled types</a:t>
            </a:r>
          </a:p>
          <a:p>
            <a:pPr marL="0" indent="0">
              <a:buNone/>
            </a:pPr>
            <a:r>
              <a:rPr lang="en-US" sz="2400" dirty="0"/>
              <a:t>function with effects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E33DEE-6ED3-2647-9CE3-C597E648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55402-0690-4A79-A082-001A68712055}" type="slidenum">
              <a:rPr lang="fr-FR" smtClean="0"/>
              <a:t>11</a:t>
            </a:fld>
            <a:endParaRPr lang="fr-FR"/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6E86179A-B1C1-E249-B29A-D131CF9D43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16665" y="3969599"/>
            <a:ext cx="5329237" cy="2670175"/>
            <a:chOff x="1763688" y="3778473"/>
            <a:chExt cx="5328592" cy="2670474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4E58D20C-3756-2E4F-88E4-0C65EA40DF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688" y="3778473"/>
              <a:ext cx="5328592" cy="1882775"/>
              <a:chOff x="1403648" y="3506788"/>
              <a:chExt cx="5328592" cy="1882775"/>
            </a:xfrm>
          </p:grpSpPr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B2F8E9EA-C53A-5641-906B-C18F7A5C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814" y="3516896"/>
                <a:ext cx="3672394" cy="1872667"/>
              </a:xfrm>
              <a:prstGeom prst="ellipse">
                <a:avLst/>
              </a:prstGeom>
              <a:solidFill>
                <a:srgbClr val="7030A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GB" altLang="en-US" sz="1800" b="0" i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Oval 2">
                <a:extLst>
                  <a:ext uri="{FF2B5EF4-FFF2-40B4-BE49-F238E27FC236}">
                    <a16:creationId xmlns:a16="http://schemas.microsoft.com/office/drawing/2014/main" id="{1A0FD57D-20D2-BF41-8278-9C5DEA7DB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672" y="3506788"/>
                <a:ext cx="3672394" cy="1872667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GB" altLang="en-US" sz="1800" b="0" i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6A47E4A3-3757-0844-B527-DE9DF9CB45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3648" y="3858346"/>
                <a:ext cx="1404150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Ada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features outside 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the SPARK subset</a:t>
                </a:r>
              </a:p>
            </p:txBody>
          </p:sp>
          <p:sp>
            <p:nvSpPr>
              <p:cNvPr id="14" name="TextBox 6">
                <a:extLst>
                  <a:ext uri="{FF2B5EF4-FFF2-40B4-BE49-F238E27FC236}">
                    <a16:creationId xmlns:a16="http://schemas.microsoft.com/office/drawing/2014/main" id="{8136D553-24A4-4D40-983D-1D8541DC1F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9872" y="3750454"/>
                <a:ext cx="1404150" cy="1385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bg1"/>
                    </a:solidFill>
                    <a:latin typeface="Arial" panose="020B0604020202020204" pitchFamily="34" charset="0"/>
                  </a:rPr>
                  <a:t>Core language constructs common to Ada and SPARK</a:t>
                </a:r>
              </a:p>
            </p:txBody>
          </p:sp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4022C74C-F6DE-6640-A423-612D32AA1D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8090" y="4073789"/>
                <a:ext cx="1404150" cy="738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Additional SPARK aspects</a:t>
                </a:r>
              </a:p>
            </p:txBody>
          </p:sp>
        </p:grpSp>
        <p:cxnSp>
          <p:nvCxnSpPr>
            <p:cNvPr id="7" name="Straight Arrow Connector 2">
              <a:extLst>
                <a:ext uri="{FF2B5EF4-FFF2-40B4-BE49-F238E27FC236}">
                  <a16:creationId xmlns:a16="http://schemas.microsoft.com/office/drawing/2014/main" id="{1A8A3E92-9082-5D40-B12C-4D723130B9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51720" y="5949280"/>
              <a:ext cx="3384376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C7D1F158-ABCD-0E4B-9F18-0DCE714AD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3861" y="5661248"/>
              <a:ext cx="5400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rgbClr val="404040"/>
                </a:buClr>
                <a:buChar char="•"/>
                <a:defRPr sz="1600" b="1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>
                  <a:solidFill>
                    <a:schemeClr val="accent1"/>
                  </a:solidFill>
                  <a:latin typeface="Arial" panose="020B0604020202020204" pitchFamily="34" charset="0"/>
                </a:rPr>
                <a:t>Ada</a:t>
              </a:r>
            </a:p>
          </p:txBody>
        </p: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B3CD6CA7-6E1C-5E42-859E-5668A20333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83861" y="6121425"/>
              <a:ext cx="3384376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26ED4CC6-1723-5547-A124-F6CCF76EC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6002" y="6141170"/>
              <a:ext cx="8641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rgbClr val="404040"/>
                </a:buClr>
                <a:buChar char="•"/>
                <a:defRPr sz="1600" b="1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>
                  <a:solidFill>
                    <a:srgbClr val="50356A"/>
                  </a:solidFill>
                  <a:latin typeface="Arial" panose="020B0604020202020204" pitchFamily="34" charset="0"/>
                </a:rPr>
                <a:t>SPARK</a:t>
              </a:r>
            </a:p>
          </p:txBody>
        </p:sp>
      </p:grp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965876D-9BD2-E74B-9B34-83D4027E58BC}"/>
              </a:ext>
            </a:extLst>
          </p:cNvPr>
          <p:cNvSpPr txBox="1">
            <a:spLocks/>
          </p:cNvSpPr>
          <p:nvPr/>
        </p:nvSpPr>
        <p:spPr>
          <a:xfrm>
            <a:off x="8610600" y="3615491"/>
            <a:ext cx="2829654" cy="254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Abstract_State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Initializes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Initial_Condition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Contract_Cases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Global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Depends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D3245BEE-BA5F-A949-8E60-4501FF45D5A7}"/>
              </a:ext>
            </a:extLst>
          </p:cNvPr>
          <p:cNvSpPr txBox="1">
            <a:spLocks/>
          </p:cNvSpPr>
          <p:nvPr/>
        </p:nvSpPr>
        <p:spPr>
          <a:xfrm>
            <a:off x="3554829" y="1687017"/>
            <a:ext cx="5142404" cy="273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strong typing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low level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generics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object orientation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322985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1B5ECC-9A5D-A940-9BF6-BFFFB29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a Simple Example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E9BA86-05F3-F44A-B089-BA7526AE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2BE9ED6-A3C4-694D-9200-FF41AB078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245996"/>
              </p:ext>
            </p:extLst>
          </p:nvPr>
        </p:nvGraphicFramePr>
        <p:xfrm>
          <a:off x="1801813" y="2052638"/>
          <a:ext cx="4679950" cy="3976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procedure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Increment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   (X :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 out 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Integer)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with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Global  =&gt;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null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Depends =&gt; (X =&gt; X),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Pre     =&gt; X &lt; </a:t>
                      </a:r>
                      <a:r>
                        <a:rPr lang="en-US" sz="1600" b="0" baseline="0" dirty="0" err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Integer'Last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Post    =&gt; X = </a:t>
                      </a:r>
                      <a:r>
                        <a:rPr lang="en-US" sz="1600" b="0" baseline="0" dirty="0" err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X'Old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+ 1;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procedure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Increment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   (X :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 out 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Integer)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begin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X := X + 1;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end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Increment;</a:t>
                      </a:r>
                      <a:endParaRPr lang="en-GB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</a:txBody>
                  <a:tcPr marL="91430" marR="91430" marT="45259" marB="4525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1680E9F-1E0F-F542-B875-863010595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2716213"/>
            <a:ext cx="2217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data dependencies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2DEB81-FC9A-9642-9DD2-6762652CC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3195638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flow dependencies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A4003D-481E-FE45-96BE-99CA36CBE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3740150"/>
            <a:ext cx="1558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functionality</a:t>
            </a: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DF66EB18-D30B-0147-B745-3B40B967E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5391150"/>
            <a:ext cx="2851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absence of runtime error</a:t>
            </a:r>
          </a:p>
        </p:txBody>
      </p:sp>
      <p:pic>
        <p:nvPicPr>
          <p:cNvPr id="10" name="Picture 9" descr="correct.png">
            <a:extLst>
              <a:ext uri="{FF2B5EF4-FFF2-40B4-BE49-F238E27FC236}">
                <a16:creationId xmlns:a16="http://schemas.microsoft.com/office/drawing/2014/main" id="{5775C2EE-6463-0B4A-8F99-EC4B57401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2811463"/>
            <a:ext cx="23971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correct.png">
            <a:extLst>
              <a:ext uri="{FF2B5EF4-FFF2-40B4-BE49-F238E27FC236}">
                <a16:creationId xmlns:a16="http://schemas.microsoft.com/office/drawing/2014/main" id="{F097329C-CCB4-534D-BF64-7C50BCE6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276600"/>
            <a:ext cx="23971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orrect.png">
            <a:extLst>
              <a:ext uri="{FF2B5EF4-FFF2-40B4-BE49-F238E27FC236}">
                <a16:creationId xmlns:a16="http://schemas.microsoft.com/office/drawing/2014/main" id="{E08F06B6-5BDC-244E-BD62-3FC8F7AF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3" y="3829050"/>
            <a:ext cx="239712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correct.png">
            <a:extLst>
              <a:ext uri="{FF2B5EF4-FFF2-40B4-BE49-F238E27FC236}">
                <a16:creationId xmlns:a16="http://schemas.microsoft.com/office/drawing/2014/main" id="{0E3269E7-52F9-D847-985F-A60CC699E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363" y="5472113"/>
            <a:ext cx="239712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47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E8E7D-D735-D348-8A7D-4FE6B61F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Subprogram Contracts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FB4076-6DF8-8644-8238-0846B46F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4FE284C-416B-EC43-956A-DA0F0D82D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19807"/>
              </p:ext>
            </p:extLst>
          </p:nvPr>
        </p:nvGraphicFramePr>
        <p:xfrm>
          <a:off x="427892" y="2225919"/>
          <a:ext cx="11336216" cy="3749060"/>
        </p:xfrm>
        <a:graphic>
          <a:graphicData uri="http://schemas.openxmlformats.org/drawingml/2006/table">
            <a:tbl>
              <a:tblPr/>
              <a:tblGrid>
                <a:gridCol w="11336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384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Find (A :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E : Natural)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Natural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Post =&gt;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0 |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Find (A :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E : Natural)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Natural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Post =&gt;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A (I) /= 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 0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else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 (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= E);</a:t>
                      </a:r>
                    </a:p>
                  </a:txBody>
                  <a:tcPr marL="91417" marR="9141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3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E8E7D-D735-D348-8A7D-4FE6B61F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Type Contracts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FB4076-6DF8-8644-8238-0846B46F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39ABE1B-303D-B749-BF23-74A6C80C6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618900"/>
              </p:ext>
            </p:extLst>
          </p:nvPr>
        </p:nvGraphicFramePr>
        <p:xfrm>
          <a:off x="955431" y="2384454"/>
          <a:ext cx="10515600" cy="314557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557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Is_Sorted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(A :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Boolean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endParaRPr kumimoji="0" lang="fr-FR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(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 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(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 &lt;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A’Last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 (I) &lt;= A (I + 1)));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-- 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Returns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True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if A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in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increasing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order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subtype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Sorted_Nat_Array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endParaRPr kumimoji="0" lang="fr-FR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Dynamic_Predicate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Is_Sorted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Sorted_Nat_Array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-- 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Elements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of type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Sorted_Nat_Array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are all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.</a:t>
                      </a:r>
                    </a:p>
                  </a:txBody>
                  <a:tcPr marL="91417" marR="91417"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5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D57EA-B6BC-F24B-9648-580E4E33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Expression Functions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9428B-485C-AB46-A129-2E5E19AC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7C13559-3C7C-CD49-9A6A-D043297D3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38252"/>
              </p:ext>
            </p:extLst>
          </p:nvPr>
        </p:nvGraphicFramePr>
        <p:xfrm>
          <a:off x="199292" y="2114823"/>
          <a:ext cx="11793415" cy="4053778"/>
        </p:xfrm>
        <a:graphic>
          <a:graphicData uri="http://schemas.openxmlformats.org/drawingml/2006/table">
            <a:tbl>
              <a:tblPr/>
              <a:tblGrid>
                <a:gridCol w="11793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557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(B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Board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Y, X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Integer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Boolean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(X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X_Coord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Y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Y_Coord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B(Y)(X) =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No_Overlap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(B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Board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P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Piece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Boolean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endParaRPr kumimoji="0" lang="fr-F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case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P.S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endParaRPr kumimoji="0" lang="fr-F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O =&gt;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(B,P.Y,P.X)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(B,P.Y,P.X+1)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(B,P.Y+1,P.X)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(B,P.Y+1,P.X+1),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Y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I_Delta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  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X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I_Delta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    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Possible_I_Shapes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(P.D)(Y,X)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(B,P.Y+Y,P.X+X)))),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Three_Shape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);</a:t>
                      </a:r>
                      <a:endParaRPr kumimoji="0" lang="fr-F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17" marR="91417"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13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0131E-9EC0-444D-A289-277B707C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Loop Invariants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A989FC-8CEF-574D-8C88-551CF4BF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A234A2C-4F5A-6349-86AB-C06E32548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95956"/>
              </p:ext>
            </p:extLst>
          </p:nvPr>
        </p:nvGraphicFramePr>
        <p:xfrm>
          <a:off x="715108" y="2208213"/>
          <a:ext cx="11183815" cy="3748490"/>
        </p:xfrm>
        <a:graphic>
          <a:graphicData uri="http://schemas.openxmlformats.org/drawingml/2006/table">
            <a:tbl>
              <a:tblPr/>
              <a:tblGrid>
                <a:gridCol w="11183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4087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A_I :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constant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:= A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Ghost;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K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loop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 (K) := F (A (K));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pragma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Loop_Invariant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J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A’First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.. K =&gt; A(J) = F(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A’Loop_Entry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(J)));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--  info: loop invariant initialization proved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--  info: loop invariant preservation proved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end loop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pragma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Assert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K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A(K) = F(A_I(K)));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--  info: assertion proved</a:t>
                      </a:r>
                    </a:p>
                  </a:txBody>
                  <a:tcPr marL="91417" marR="91417" marT="45445" marB="4544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9" descr="correct.png">
            <a:extLst>
              <a:ext uri="{FF2B5EF4-FFF2-40B4-BE49-F238E27FC236}">
                <a16:creationId xmlns:a16="http://schemas.microsoft.com/office/drawing/2014/main" id="{67CF86F8-E54E-2A46-B0D4-77F751C1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6" y="5265492"/>
            <a:ext cx="2413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correct.png">
            <a:extLst>
              <a:ext uri="{FF2B5EF4-FFF2-40B4-BE49-F238E27FC236}">
                <a16:creationId xmlns:a16="http://schemas.microsoft.com/office/drawing/2014/main" id="{AD0A12BC-C183-0241-AD38-28418C1F2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6" y="3419108"/>
            <a:ext cx="2413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42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Internals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664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User View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E3E8AD-AF01-DA42-BB98-089216A2B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0200"/>
            <a:ext cx="10609994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Architecture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425772-8C89-244F-8352-9A8D12A66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15" y="2051050"/>
            <a:ext cx="9033006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680123862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mr-IN" dirty="0"/>
              <a:t>–</a:t>
            </a:r>
            <a:r>
              <a:rPr lang="en-US" dirty="0"/>
              <a:t> Flow Analysis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341895"/>
            <a:ext cx="8289320" cy="16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Architecture (2/2)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A5DE79-4FDF-2748-A2FA-BB56D02C6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2322157"/>
            <a:ext cx="8445500" cy="34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3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Why3 – Architecture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35988E-EF5B-8D4C-A8EC-64A9AFA7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2012950"/>
            <a:ext cx="7118350" cy="41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5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E11B6-DF74-B449-9218-39F1881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Solved Technical Difficulties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33EF1D-716E-F044-9202-41B4CC34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2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Combination of SPARK and Ada code </a:t>
            </a:r>
            <a:r>
              <a:rPr lang="en-US" dirty="0"/>
              <a:t>– </a:t>
            </a:r>
            <a:r>
              <a:rPr lang="en-US" dirty="0" err="1"/>
              <a:t>SPARK_Mode</a:t>
            </a:r>
            <a:r>
              <a:rPr lang="en-US" dirty="0"/>
              <a:t> aspect/pragma, “auto” mode on specs, generation of Global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Minimize rework </a:t>
            </a:r>
            <a:r>
              <a:rPr lang="en-US" dirty="0"/>
              <a:t>– file timestamps, VC hashes, semantic dependencies, persistent database, integration with </a:t>
            </a:r>
            <a:r>
              <a:rPr lang="en-US" dirty="0" err="1"/>
              <a:t>memcached</a:t>
            </a:r>
            <a:r>
              <a:rPr lang="en-US" dirty="0"/>
              <a:t>, VC shapes</a:t>
            </a:r>
          </a:p>
          <a:p>
            <a:pPr marL="0" indent="0">
              <a:buNone/>
            </a:pPr>
            <a:r>
              <a:rPr lang="en-US" b="1" dirty="0"/>
              <a:t>Exploit multicore </a:t>
            </a:r>
            <a:r>
              <a:rPr lang="en-US" dirty="0"/>
              <a:t>– concurrent analysis of files, VC server</a:t>
            </a:r>
          </a:p>
          <a:p>
            <a:pPr marL="0" indent="0">
              <a:buNone/>
            </a:pPr>
            <a:r>
              <a:rPr lang="en-US" b="1" dirty="0"/>
              <a:t>Soundness of Why3 modeling </a:t>
            </a:r>
            <a:r>
              <a:rPr lang="en-US" dirty="0"/>
              <a:t>– realization of models in Coq (floats, </a:t>
            </a:r>
            <a:r>
              <a:rPr lang="en-US" dirty="0" err="1"/>
              <a:t>bitvectors</a:t>
            </a:r>
            <a:r>
              <a:rPr lang="en-US" dirty="0"/>
              <a:t>, arrays, integers), switch to models in contracts (containers), guarded axioms for functions</a:t>
            </a:r>
          </a:p>
          <a:p>
            <a:pPr marL="0" indent="0">
              <a:buNone/>
            </a:pPr>
            <a:r>
              <a:rPr lang="en-US" b="1" dirty="0"/>
              <a:t>User feedback on unproved VC </a:t>
            </a:r>
            <a:r>
              <a:rPr lang="en-US" dirty="0"/>
              <a:t>– VC splitting, trace and counterexample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692C9-B5C9-CC43-9BED-6ACE299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220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E11B6-DF74-B449-9218-39F1881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Ongoing Technical Difficulties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33EF1D-716E-F044-9202-41B4CC34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State abstraction</a:t>
            </a:r>
            <a:r>
              <a:rPr lang="en-US" dirty="0"/>
              <a:t> – interactions with visibility and SPARK/Ada boundary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Integration of manual proof </a:t>
            </a:r>
            <a:r>
              <a:rPr lang="en-US" dirty="0"/>
              <a:t>– bridge to Isabelle/Coq, manual proof feature at code level</a:t>
            </a:r>
          </a:p>
          <a:p>
            <a:pPr marL="0" indent="0">
              <a:buNone/>
            </a:pPr>
            <a:r>
              <a:rPr lang="en-US" b="1" dirty="0"/>
              <a:t>Proof of floating-point programs</a:t>
            </a:r>
            <a:r>
              <a:rPr lang="en-US" dirty="0"/>
              <a:t> – Z3 native support, </a:t>
            </a:r>
            <a:r>
              <a:rPr lang="en-US" dirty="0" err="1"/>
              <a:t>CodePeer</a:t>
            </a:r>
            <a:r>
              <a:rPr lang="en-US" dirty="0"/>
              <a:t> static analysis, experiments with Alt-Ergo/Colibri/CVC4</a:t>
            </a:r>
          </a:p>
          <a:p>
            <a:pPr marL="0" indent="0">
              <a:buNone/>
            </a:pPr>
            <a:r>
              <a:rPr lang="en-US" b="1" dirty="0"/>
              <a:t>Proof of non-linear arithmetic properties</a:t>
            </a:r>
            <a:r>
              <a:rPr lang="en-US" dirty="0"/>
              <a:t> – </a:t>
            </a:r>
            <a:r>
              <a:rPr lang="en-US" dirty="0" err="1"/>
              <a:t>bitvector</a:t>
            </a:r>
            <a:r>
              <a:rPr lang="en-US" dirty="0"/>
              <a:t> support in Z3/CVC4 for modular types, lemma library proved in Coq</a:t>
            </a:r>
          </a:p>
          <a:p>
            <a:pPr marL="0" indent="0">
              <a:buNone/>
            </a:pPr>
            <a:r>
              <a:rPr lang="en-US" b="1" dirty="0"/>
              <a:t>Overall tool soundness </a:t>
            </a:r>
            <a:r>
              <a:rPr lang="en-US" dirty="0"/>
              <a:t>– interface with specialized engines (Why3 </a:t>
            </a:r>
            <a:r>
              <a:rPr lang="en-US" dirty="0" err="1"/>
              <a:t>VCgen</a:t>
            </a:r>
            <a:r>
              <a:rPr lang="en-US" dirty="0"/>
              <a:t>, SMT provers), sharing frontend between compiler/analyzer, experiment with proof of check placement in Coq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692C9-B5C9-CC43-9BED-6ACE299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8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E11B6-DF74-B449-9218-39F1881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692C9-B5C9-CC43-9BED-6ACE299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24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D343651-2461-0A44-B752-D23E8B63E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81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F5D77-7EF0-7C4C-B8E0-0C7421AC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Unsoundness Story #1 – Constants in Loops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8A70-532D-D24F-9B11-D11B9BE1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July 16, 2013 </a:t>
            </a:r>
            <a:r>
              <a:rPr lang="en-US" dirty="0"/>
              <a:t>– developer discovers unsoundness in translation into Why3 of constants inside loops – combination of loop handling when loop invariant not at loop start and assumptions for dynamic constants – fix by removing assumptions, using variables in Why3 instead</a:t>
            </a:r>
          </a:p>
          <a:p>
            <a:pPr marL="0" indent="0">
              <a:buNone/>
            </a:pPr>
            <a:r>
              <a:rPr lang="en-US" u="sng" dirty="0"/>
              <a:t>July 31, 2014 </a:t>
            </a:r>
            <a:r>
              <a:rPr lang="en-US" dirty="0"/>
              <a:t>– another developer discovers the issue again – changes in the translation of arrays/records have introduced new constants – fix by restrictions on declarations inside loops before loop invariant</a:t>
            </a:r>
          </a:p>
          <a:p>
            <a:pPr marL="0" indent="0">
              <a:buNone/>
            </a:pPr>
            <a:r>
              <a:rPr lang="en-US" u="sng" dirty="0"/>
              <a:t>July 19, 2017 </a:t>
            </a:r>
            <a:r>
              <a:rPr lang="en-US" dirty="0"/>
              <a:t>– same developer remarks that loop unrolling feature has reintroduced the issue for two days – fix by not unrolling problematic loops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17CF5-3769-4E42-BEC7-4C28C7D8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17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F5D77-7EF0-7C4C-B8E0-0C7421AC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Unsoundness Story #2 – Why3 Fast WP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8A70-532D-D24F-9B11-D11B9BE1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Dec 13, 2012 </a:t>
            </a:r>
            <a:r>
              <a:rPr lang="en-US" dirty="0"/>
              <a:t>– implementation of fast WP feature in Why3, based on “Efficient Weakest Preconditions” by </a:t>
            </a:r>
            <a:r>
              <a:rPr lang="en-US" dirty="0" err="1"/>
              <a:t>Leino</a:t>
            </a:r>
            <a:r>
              <a:rPr lang="en-US" dirty="0"/>
              <a:t> (2004) later added to Why2 (circa 2008) – use optimization from Why2 for scalability to reduce number of symbols</a:t>
            </a:r>
          </a:p>
          <a:p>
            <a:pPr marL="0" indent="0">
              <a:buNone/>
            </a:pPr>
            <a:r>
              <a:rPr lang="en-US" u="sng" dirty="0"/>
              <a:t>Jan 21, 2014 </a:t>
            </a:r>
            <a:r>
              <a:rPr lang="en-US" dirty="0"/>
              <a:t>– unsoundness on internal test related to optimization – algorithm incorrect in presence of exceptional paths – fix to special-case exceptional paths</a:t>
            </a:r>
          </a:p>
          <a:p>
            <a:pPr marL="0" indent="0">
              <a:buNone/>
            </a:pPr>
            <a:r>
              <a:rPr lang="en-US" u="sng" dirty="0"/>
              <a:t>May 20, 2017 </a:t>
            </a:r>
            <a:r>
              <a:rPr lang="en-US" dirty="0"/>
              <a:t>– unsoundness on user code related to incomplete fix – merges of exceptional paths must retain special-case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17CF5-3769-4E42-BEC7-4C28C7D8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90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F5D77-7EF0-7C4C-B8E0-0C7421AC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Unsoundness Story #3 – SMT Provers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8A70-532D-D24F-9B11-D11B9BE1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12500" cy="48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2011: Alt-Ergo issue (before bug tracker) – unsoundness with name capture</a:t>
            </a:r>
          </a:p>
          <a:p>
            <a:pPr marL="0" indent="0">
              <a:buNone/>
            </a:pPr>
            <a:r>
              <a:rPr lang="en-US" dirty="0"/>
              <a:t>2014: CVC4 issue #583/#802 – unsoundness in quantifier instantiation</a:t>
            </a:r>
          </a:p>
          <a:p>
            <a:pPr marL="0" indent="0">
              <a:buNone/>
            </a:pPr>
            <a:r>
              <a:rPr lang="en-US" dirty="0"/>
              <a:t>2014: CVC4 issue #599/#818 – unsoundness related to use of </a:t>
            </a:r>
            <a:r>
              <a:rPr lang="en-US" dirty="0" err="1"/>
              <a:t>rlimit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2015: Z3 issue #183 – unsoundness related to MBQI</a:t>
            </a:r>
          </a:p>
          <a:p>
            <a:pPr marL="0" indent="0">
              <a:buNone/>
            </a:pPr>
            <a:r>
              <a:rPr lang="en-US" dirty="0"/>
              <a:t>2016: Alt-Ergo issue #17 – unsoundness on division of negative numbers</a:t>
            </a:r>
          </a:p>
          <a:p>
            <a:pPr marL="0" indent="0">
              <a:buNone/>
            </a:pPr>
            <a:r>
              <a:rPr lang="en-US" dirty="0"/>
              <a:t>2016: Z3 issue #508 – unsoundness of </a:t>
            </a:r>
            <a:r>
              <a:rPr lang="en-US" dirty="0" err="1"/>
              <a:t>fp.rem</a:t>
            </a:r>
            <a:r>
              <a:rPr lang="en-US" dirty="0"/>
              <a:t> on denormal numbers</a:t>
            </a:r>
          </a:p>
          <a:p>
            <a:pPr marL="0" indent="0">
              <a:buNone/>
            </a:pPr>
            <a:r>
              <a:rPr lang="en-US" dirty="0"/>
              <a:t>2018: Z3 issue #1520 – unsoundness on </a:t>
            </a:r>
            <a:r>
              <a:rPr lang="en-US" dirty="0" err="1"/>
              <a:t>bitvectors</a:t>
            </a:r>
            <a:r>
              <a:rPr lang="en-US" dirty="0"/>
              <a:t> and integers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other open unsoundness issues in Alt-Ergo, CVC4, Z3 issue trackers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17CF5-3769-4E42-BEC7-4C28C7D8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26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Software Assurance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306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29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Strong semantic coding standard</a:t>
            </a:r>
          </a:p>
          <a:p>
            <a:endParaRPr lang="en-US" sz="2400" dirty="0"/>
          </a:p>
          <a:p>
            <a:r>
              <a:rPr lang="en-US" sz="2400" dirty="0"/>
              <a:t>Program respects all the SPARK language legality rules</a:t>
            </a:r>
          </a:p>
          <a:p>
            <a:endParaRPr lang="en-US" sz="2400" dirty="0"/>
          </a:p>
          <a:p>
            <a:r>
              <a:rPr lang="en-US" sz="2400" dirty="0"/>
              <a:t>Enforces safer use of language features: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Restricted concurrency (Ravenscar profile)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Expressions and functions without side-effects</a:t>
            </a:r>
          </a:p>
          <a:p>
            <a:endParaRPr lang="en-US" sz="2400" dirty="0"/>
          </a:p>
          <a:p>
            <a:r>
              <a:rPr lang="en-US" sz="2400" dirty="0"/>
              <a:t>Forbids language features that make analysis difficult: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Unrestricted pointers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Exception handlers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80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015911674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mr-IN" dirty="0"/>
              <a:t>–</a:t>
            </a:r>
            <a:r>
              <a:rPr lang="en-US" dirty="0"/>
              <a:t> Proof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3" y="2379827"/>
            <a:ext cx="9902013" cy="18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8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Bronze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Initialization and correct data flow</a:t>
            </a:r>
          </a:p>
          <a:p>
            <a:endParaRPr lang="en-US" sz="2400" dirty="0"/>
          </a:p>
          <a:p>
            <a:r>
              <a:rPr lang="en-US" sz="2400" dirty="0"/>
              <a:t>Program passes SPARK flow analysis without violations</a:t>
            </a:r>
          </a:p>
          <a:p>
            <a:endParaRPr lang="en-US" sz="2400" dirty="0"/>
          </a:p>
          <a:p>
            <a:r>
              <a:rPr lang="en-US" sz="2400" dirty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Read of uninitialized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Problematic aliasing between parameters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Data race between concurrent tasks</a:t>
            </a:r>
          </a:p>
          <a:p>
            <a:endParaRPr lang="en-US" sz="2400" dirty="0"/>
          </a:p>
          <a:p>
            <a:r>
              <a:rPr lang="en-US" sz="2400" dirty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Data read or written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Flow of information from inputs to outputs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3480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Absence of run-time errors</a:t>
            </a:r>
          </a:p>
          <a:p>
            <a:endParaRPr lang="en-US" sz="2400" dirty="0"/>
          </a:p>
          <a:p>
            <a:r>
              <a:rPr lang="en-US" sz="2400" dirty="0"/>
              <a:t>Program passes SPARK proof without violations</a:t>
            </a:r>
          </a:p>
          <a:p>
            <a:endParaRPr lang="en-US" sz="2400" dirty="0"/>
          </a:p>
          <a:p>
            <a:r>
              <a:rPr lang="en-US" sz="2400" dirty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Divide by zero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Array index out of bounds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Integer, fixed-point and floating-point overflow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Integer, fixed-point and floating-point range violation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Explicit exception raised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Violation of Ceiling Priority Protocol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38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Proof of key integrity properties</a:t>
            </a:r>
          </a:p>
          <a:p>
            <a:endParaRPr lang="en-US" sz="2400" dirty="0"/>
          </a:p>
          <a:p>
            <a:r>
              <a:rPr lang="en-US" sz="2400" dirty="0"/>
              <a:t>Program passes SPARK proof without violations</a:t>
            </a:r>
          </a:p>
          <a:p>
            <a:endParaRPr lang="en-US" sz="2400" dirty="0"/>
          </a:p>
          <a:p>
            <a:r>
              <a:rPr lang="en-US" sz="2400" dirty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Postconditions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Checks correct use of OO </a:t>
            </a:r>
            <a:r>
              <a:rPr lang="en-US" sz="2400" dirty="0" err="1"/>
              <a:t>wrt</a:t>
            </a:r>
            <a:r>
              <a:rPr lang="en-US" sz="2400" dirty="0"/>
              <a:t> </a:t>
            </a:r>
            <a:r>
              <a:rPr lang="en-US" sz="2400" dirty="0" err="1"/>
              <a:t>Liskov</a:t>
            </a:r>
            <a:r>
              <a:rPr lang="en-US" sz="2400" dirty="0"/>
              <a:t> Substitution Principle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179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Platinum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Proof of full functional correctness</a:t>
            </a:r>
          </a:p>
          <a:p>
            <a:endParaRPr lang="en-US" sz="2400" dirty="0"/>
          </a:p>
          <a:p>
            <a:r>
              <a:rPr lang="en-US" sz="2400" dirty="0"/>
              <a:t>Program passes SPARK proof without violations</a:t>
            </a:r>
          </a:p>
          <a:p>
            <a:endParaRPr lang="en-US" sz="2400" dirty="0"/>
          </a:p>
          <a:p>
            <a:r>
              <a:rPr lang="en-US" sz="2400" dirty="0"/>
              <a:t>Checks complete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Postconditions</a:t>
            </a:r>
            <a:endParaRPr lang="en-US" sz="2400" dirty="0"/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Checks loop termination (loop variant)</a:t>
            </a:r>
          </a:p>
        </p:txBody>
      </p:sp>
    </p:spTree>
    <p:extLst>
      <p:ext uri="{BB962C8B-B14F-4D97-AF65-F5344CB8AC3E}">
        <p14:creationId xmlns:p14="http://schemas.microsoft.com/office/powerpoint/2010/main" val="426382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Assurance Levels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23" y="1779383"/>
            <a:ext cx="12463425" cy="46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48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that Matter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2517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concurrency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Level </a:t>
            </a:r>
            <a:r>
              <a:rPr lang="mr-IN" dirty="0"/>
              <a:t>–</a:t>
            </a:r>
            <a:r>
              <a:rPr lang="en-US" dirty="0"/>
              <a:t> Large Language Subset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235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681036" y="2056428"/>
            <a:ext cx="10477502" cy="4154984"/>
            <a:chOff x="681036" y="2056428"/>
            <a:chExt cx="10477502" cy="4154984"/>
          </a:xfrm>
        </p:grpSpPr>
        <p:sp>
          <p:nvSpPr>
            <p:cNvPr id="5" name="ZoneTexte 4"/>
            <p:cNvSpPr txBox="1"/>
            <p:nvPr/>
          </p:nvSpPr>
          <p:spPr>
            <a:xfrm>
              <a:off x="681036" y="2056428"/>
              <a:ext cx="1018776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>
                  <a:latin typeface="Courier New" charset="0"/>
                  <a:ea typeface="Courier New" charset="0"/>
                  <a:cs typeface="Courier New" charset="0"/>
                </a:rPr>
                <a:t> =&gt; 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types, expressions, statements, subprograms</a:t>
              </a:r>
            </a:p>
            <a:p>
              <a:pPr marL="742950" lvl="1" indent="-285750">
                <a:buFont typeface="Arial" charset="0"/>
                <a:buChar char="•"/>
              </a:pPr>
              <a:endParaRPr lang="en-US" sz="2400" dirty="0"/>
            </a:p>
            <a:p>
              <a:pPr lvl="2"/>
              <a:r>
                <a:rPr lang="en-US" sz="2400" dirty="0" err="1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>
                  <a:latin typeface="Courier New" charset="0"/>
                  <a:ea typeface="Courier New" charset="0"/>
                  <a:cs typeface="Courier New" charset="0"/>
                </a:rPr>
                <a:t> =&gt; Off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/>
                <a:t>Ada pointers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/>
                <a:t>Ada exception handlers</a:t>
              </a:r>
            </a:p>
            <a:p>
              <a:pPr marL="1714500" lvl="3" indent="-342900">
                <a:buFont typeface="Arial" charset="0"/>
                <a:buChar char="•"/>
              </a:pP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generics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object orientation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concurrency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>
                  <a:solidFill>
                    <a:srgbClr val="0070C0"/>
                  </a:solidFill>
                </a:rPr>
                <a:t>Ada pointers</a:t>
              </a:r>
            </a:p>
          </p:txBody>
        </p:sp>
        <p:sp>
          <p:nvSpPr>
            <p:cNvPr id="6" name="Flèche courbée vers la gauche 5"/>
            <p:cNvSpPr/>
            <p:nvPr/>
          </p:nvSpPr>
          <p:spPr>
            <a:xfrm>
              <a:off x="4429125" y="3700462"/>
              <a:ext cx="3567113" cy="2510949"/>
            </a:xfrm>
            <a:prstGeom prst="curvedLeftArrow">
              <a:avLst>
                <a:gd name="adj1" fmla="val 5771"/>
                <a:gd name="adj2" fmla="val 15346"/>
                <a:gd name="adj3" fmla="val 28451"/>
              </a:avLst>
            </a:prstGeom>
            <a:ln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81988" y="4334429"/>
              <a:ext cx="2876550" cy="12430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work in progress to include safe Rust-like pointers in SPARK</a:t>
              </a:r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Level </a:t>
            </a:r>
            <a:r>
              <a:rPr lang="mr-IN" dirty="0"/>
              <a:t>–</a:t>
            </a:r>
            <a:r>
              <a:rPr lang="en-US" dirty="0"/>
              <a:t> Large Language Subset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994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Bronze/Silver Level </a:t>
            </a:r>
            <a:r>
              <a:rPr lang="mr-IN" dirty="0"/>
              <a:t>–</a:t>
            </a:r>
            <a:r>
              <a:rPr lang="en-US" dirty="0"/>
              <a:t> Generation of Contracts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SPARKSkein</a:t>
            </a:r>
            <a:r>
              <a:rPr lang="en-US" sz="2400" dirty="0"/>
              <a:t> Skein cryptographic hash algorithm (Chapman, 2011)</a:t>
            </a:r>
          </a:p>
          <a:p>
            <a:r>
              <a:rPr lang="en-US" sz="2400" dirty="0"/>
              <a:t>target: Silver level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00002"/>
              </p:ext>
            </p:extLst>
          </p:nvPr>
        </p:nvGraphicFramePr>
        <p:xfrm>
          <a:off x="681036" y="2973070"/>
          <a:ext cx="1054894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4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initial version (SPARK 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current version (SPARK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41 non-trivial</a:t>
                      </a:r>
                      <a:r>
                        <a:rPr lang="en-US" sz="2400" baseline="0" dirty="0"/>
                        <a:t> contracts for effects and dependencies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baseline="0" dirty="0"/>
                        <a:t> effects and dependencies are generated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31</a:t>
                      </a:r>
                      <a:r>
                        <a:rPr lang="en-US" sz="2400" baseline="0" dirty="0"/>
                        <a:t> conditions in </a:t>
                      </a:r>
                      <a:r>
                        <a:rPr lang="en-US" sz="2400" dirty="0"/>
                        <a:t>preconditions</a:t>
                      </a:r>
                      <a:r>
                        <a:rPr lang="en-US" sz="2400" baseline="0" dirty="0"/>
                        <a:t> and </a:t>
                      </a:r>
                      <a:r>
                        <a:rPr lang="en-US" sz="2400" baseline="0" dirty="0" err="1"/>
                        <a:t>postconditions</a:t>
                      </a:r>
                      <a:r>
                        <a:rPr lang="en-US" sz="2400" baseline="0" dirty="0"/>
                        <a:t> on internal subprograms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dirty="0"/>
                        <a:t> internal subprograms are </a:t>
                      </a:r>
                      <a:r>
                        <a:rPr lang="en-US" sz="2400" dirty="0" err="1"/>
                        <a:t>inlined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43 conditions in loop invariants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r>
                        <a:rPr lang="en-US" sz="2400" baseline="0" dirty="0"/>
                        <a:t> </a:t>
                      </a:r>
                      <a:r>
                        <a:rPr lang="mr-IN" sz="2400" baseline="0" dirty="0"/>
                        <a:t>–</a:t>
                      </a:r>
                      <a:r>
                        <a:rPr lang="en-US" sz="2400" baseline="0" dirty="0"/>
                        <a:t> loop frame conditions are generated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23 annotations</a:t>
                      </a:r>
                      <a:r>
                        <a:rPr lang="en-US" sz="2400" baseline="0" dirty="0"/>
                        <a:t> to prevent combinatorial explosion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dirty="0"/>
                        <a:t> no combinatorial explosion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99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Silver/Gold Level </a:t>
            </a:r>
            <a:r>
              <a:rPr lang="mr-IN" dirty="0"/>
              <a:t>–</a:t>
            </a:r>
            <a:r>
              <a:rPr lang="en-US" dirty="0"/>
              <a:t> Combination of Provers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39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016"/>
            <a:ext cx="12192000" cy="38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F43A61-0901-1D49-89C2-AECFFA83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Perspective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DFCAEC-B98A-F043-B76A-4867518D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</a:t>
            </a:fld>
            <a:endParaRPr lang="fr-FR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7F398A3-DD76-2445-8F63-725BF04FEA82}"/>
              </a:ext>
            </a:extLst>
          </p:cNvPr>
          <p:cNvCxnSpPr/>
          <p:nvPr/>
        </p:nvCxnSpPr>
        <p:spPr>
          <a:xfrm flipV="1">
            <a:off x="655317" y="4419600"/>
            <a:ext cx="9662160" cy="15240"/>
          </a:xfrm>
          <a:prstGeom prst="line">
            <a:avLst/>
          </a:prstGeom>
          <a:ln w="177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2">
            <a:extLst>
              <a:ext uri="{FF2B5EF4-FFF2-40B4-BE49-F238E27FC236}">
                <a16:creationId xmlns:a16="http://schemas.microsoft.com/office/drawing/2014/main" id="{556E3FED-63C5-954C-8B4F-57E96F25E6D1}"/>
              </a:ext>
            </a:extLst>
          </p:cNvPr>
          <p:cNvSpPr txBox="1"/>
          <p:nvPr/>
        </p:nvSpPr>
        <p:spPr>
          <a:xfrm>
            <a:off x="655317" y="2747904"/>
            <a:ext cx="1228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1987</a:t>
            </a:r>
          </a:p>
          <a:p>
            <a:pPr algn="ctr"/>
            <a:r>
              <a:rPr lang="en-US" sz="3200" dirty="0"/>
              <a:t>SPARK</a:t>
            </a:r>
          </a:p>
          <a:p>
            <a:pPr algn="ctr"/>
            <a:r>
              <a:rPr lang="en-US" sz="3200" dirty="0"/>
              <a:t>PVL</a:t>
            </a:r>
          </a:p>
        </p:txBody>
      </p:sp>
      <p:pic>
        <p:nvPicPr>
          <p:cNvPr id="6" name="Espace réservé du contenu 3" descr="spark_logo.png">
            <a:extLst>
              <a:ext uri="{FF2B5EF4-FFF2-40B4-BE49-F238E27FC236}">
                <a16:creationId xmlns:a16="http://schemas.microsoft.com/office/drawing/2014/main" id="{690BCB7B-2029-8843-862D-0408FCF7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>
            <a:off x="8601684" y="2706750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E9C20568-7CD5-5140-BDD3-A07FBB1994BE}"/>
              </a:ext>
            </a:extLst>
          </p:cNvPr>
          <p:cNvSpPr txBox="1"/>
          <p:nvPr/>
        </p:nvSpPr>
        <p:spPr>
          <a:xfrm>
            <a:off x="2786899" y="4729672"/>
            <a:ext cx="1160895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1997</a:t>
            </a:r>
          </a:p>
          <a:p>
            <a:pPr algn="ctr"/>
            <a:r>
              <a:rPr lang="en-US" sz="3200" dirty="0"/>
              <a:t>C130J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D6C67027-CC87-4041-8DE4-4ED1959C713D}"/>
              </a:ext>
            </a:extLst>
          </p:cNvPr>
          <p:cNvSpPr txBox="1"/>
          <p:nvPr/>
        </p:nvSpPr>
        <p:spPr>
          <a:xfrm>
            <a:off x="201702" y="6299716"/>
            <a:ext cx="105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Are We There Yet? 20 Years of Industrial Theorem Proving with SPARK</a:t>
            </a:r>
            <a:r>
              <a:rPr lang="en-US" dirty="0"/>
              <a:t>, Chapman and </a:t>
            </a:r>
            <a:r>
              <a:rPr lang="en-US" dirty="0" err="1"/>
              <a:t>Schanda</a:t>
            </a:r>
            <a:r>
              <a:rPr lang="en-US" dirty="0"/>
              <a:t>, </a:t>
            </a:r>
            <a:r>
              <a:rPr lang="en-US" dirty="0" err="1"/>
              <a:t>Altran</a:t>
            </a:r>
            <a:r>
              <a:rPr lang="en-US" dirty="0"/>
              <a:t>, ITP 2014</a:t>
            </a:r>
            <a:endParaRPr lang="en-US" i="1" dirty="0"/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634508B2-663E-7640-870B-5FF30E94453F}"/>
              </a:ext>
            </a:extLst>
          </p:cNvPr>
          <p:cNvSpPr txBox="1"/>
          <p:nvPr/>
        </p:nvSpPr>
        <p:spPr>
          <a:xfrm>
            <a:off x="6365157" y="4729672"/>
            <a:ext cx="1288751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2011</a:t>
            </a:r>
          </a:p>
          <a:p>
            <a:pPr algn="ctr"/>
            <a:r>
              <a:rPr lang="en-US" sz="3200" dirty="0" err="1"/>
              <a:t>iFACTS</a:t>
            </a:r>
            <a:endParaRPr lang="en-US" sz="3200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31A13377-BBC1-C74B-8244-BD18FA8422A7}"/>
              </a:ext>
            </a:extLst>
          </p:cNvPr>
          <p:cNvSpPr txBox="1"/>
          <p:nvPr/>
        </p:nvSpPr>
        <p:spPr>
          <a:xfrm>
            <a:off x="4295921" y="4735286"/>
            <a:ext cx="1707519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2005</a:t>
            </a:r>
          </a:p>
          <a:p>
            <a:pPr algn="ctr"/>
            <a:r>
              <a:rPr lang="en-US" sz="3200" dirty="0" err="1"/>
              <a:t>Tokeneer</a:t>
            </a:r>
            <a:endParaRPr lang="en-US" sz="3200" dirty="0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05F356FD-81CC-1D44-8F0B-BD5ABCDD16FB}"/>
              </a:ext>
            </a:extLst>
          </p:cNvPr>
          <p:cNvSpPr txBox="1"/>
          <p:nvPr/>
        </p:nvSpPr>
        <p:spPr>
          <a:xfrm>
            <a:off x="8015626" y="4729672"/>
            <a:ext cx="1172117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2013</a:t>
            </a:r>
          </a:p>
          <a:p>
            <a:pPr algn="ctr"/>
            <a:r>
              <a:rPr lang="en-US" sz="3200" dirty="0" err="1"/>
              <a:t>Muen</a:t>
            </a:r>
            <a:endParaRPr lang="en-US" sz="3200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2130BD5-975B-CC40-BABC-4733AAAD6DBE}"/>
              </a:ext>
            </a:extLst>
          </p:cNvPr>
          <p:cNvSpPr txBox="1"/>
          <p:nvPr/>
        </p:nvSpPr>
        <p:spPr>
          <a:xfrm>
            <a:off x="5628186" y="282508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2008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BA66737-6542-6B4F-A99E-F86EBD9A8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96" y="3168494"/>
            <a:ext cx="3657600" cy="1219200"/>
          </a:xfrm>
          <a:prstGeom prst="rect">
            <a:avLst/>
          </a:prstGeom>
        </p:spPr>
      </p:pic>
      <p:pic>
        <p:nvPicPr>
          <p:cNvPr id="14" name="Picture 2" descr="Image result for Hi-Lite AdaCore">
            <a:extLst>
              <a:ext uri="{FF2B5EF4-FFF2-40B4-BE49-F238E27FC236}">
                <a16:creationId xmlns:a16="http://schemas.microsoft.com/office/drawing/2014/main" id="{668074EB-CAEC-F545-8BB8-21416A8C3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16" y="2033007"/>
            <a:ext cx="2588159" cy="67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praxis High Integrity Systems SPARK">
            <a:extLst>
              <a:ext uri="{FF2B5EF4-FFF2-40B4-BE49-F238E27FC236}">
                <a16:creationId xmlns:a16="http://schemas.microsoft.com/office/drawing/2014/main" id="{15468A70-8C79-4A46-8852-47A204F7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19" y="2897320"/>
            <a:ext cx="1547983" cy="11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72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Silver/Gold Level </a:t>
            </a:r>
            <a:r>
              <a:rPr lang="mr-IN" dirty="0"/>
              <a:t>–</a:t>
            </a:r>
            <a:r>
              <a:rPr lang="en-US" dirty="0"/>
              <a:t> Combination of Provers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Safe bounds on trajectory computation (submitted to VSTTE 2017)</a:t>
            </a:r>
          </a:p>
          <a:p>
            <a:r>
              <a:rPr lang="en-US" sz="2400" dirty="0"/>
              <a:t>target: Gold level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5" y="2726110"/>
            <a:ext cx="5942013" cy="36859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5544024"/>
            <a:ext cx="4806950" cy="65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3268787"/>
            <a:ext cx="4806950" cy="1962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774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Gold/Platinum Level </a:t>
            </a:r>
            <a:r>
              <a:rPr lang="mr-IN" dirty="0"/>
              <a:t>–</a:t>
            </a:r>
            <a:r>
              <a:rPr lang="en-US" dirty="0"/>
              <a:t> Auto-Active Verification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41</a:t>
            </a:fld>
            <a:endParaRPr lang="fr-FR"/>
          </a:p>
        </p:txBody>
      </p:sp>
      <p:grpSp>
        <p:nvGrpSpPr>
          <p:cNvPr id="31" name="Grouper 30"/>
          <p:cNvGrpSpPr>
            <a:grpSpLocks noChangeAspect="1"/>
          </p:cNvGrpSpPr>
          <p:nvPr/>
        </p:nvGrpSpPr>
        <p:grpSpPr>
          <a:xfrm>
            <a:off x="8228837" y="3008917"/>
            <a:ext cx="2743963" cy="2852849"/>
            <a:chOff x="2042349" y="2251679"/>
            <a:chExt cx="3632309" cy="3776446"/>
          </a:xfrm>
        </p:grpSpPr>
        <p:sp>
          <p:nvSpPr>
            <p:cNvPr id="20" name="Ellipse 19"/>
            <p:cNvSpPr/>
            <p:nvPr/>
          </p:nvSpPr>
          <p:spPr>
            <a:xfrm>
              <a:off x="2951028" y="2251679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2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2042349" y="3669734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1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3859706" y="3669734"/>
              <a:ext cx="906273" cy="9403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4</a:t>
              </a:r>
            </a:p>
          </p:txBody>
        </p:sp>
        <p:sp>
          <p:nvSpPr>
            <p:cNvPr id="23" name="Ellipse 22"/>
            <p:cNvSpPr/>
            <p:nvPr/>
          </p:nvSpPr>
          <p:spPr>
            <a:xfrm>
              <a:off x="4768385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5</a:t>
              </a: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3697682" y="3101919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4577942" y="4557914"/>
              <a:ext cx="376073" cy="64072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2759041" y="3101917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/>
          </p:nvSpPr>
          <p:spPr>
            <a:xfrm>
              <a:off x="2999787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3</a:t>
              </a:r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3716480" y="4519972"/>
              <a:ext cx="376073" cy="6407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>
              <a:off x="4577942" y="4547540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H="1">
              <a:off x="3716480" y="4509598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ZoneTexte 31"/>
          <p:cNvSpPr txBox="1"/>
          <p:nvPr/>
        </p:nvSpPr>
        <p:spPr>
          <a:xfrm>
            <a:off x="681036" y="194212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Functional correctness of red-black trees (NFM 2017)</a:t>
            </a:r>
          </a:p>
          <a:p>
            <a:r>
              <a:rPr lang="en-US" sz="2400" dirty="0"/>
              <a:t>target: Platinum level</a:t>
            </a:r>
          </a:p>
          <a:p>
            <a:endParaRPr lang="en-US" sz="2400" dirty="0"/>
          </a:p>
          <a:p>
            <a:r>
              <a:rPr lang="en-US" sz="2400" dirty="0"/>
              <a:t>Auto-Active = portmanteau of </a:t>
            </a:r>
            <a:r>
              <a:rPr lang="en-US" sz="2400" b="1" dirty="0"/>
              <a:t>Auto</a:t>
            </a:r>
            <a:r>
              <a:rPr lang="en-US" sz="2400" dirty="0"/>
              <a:t>matic and </a:t>
            </a:r>
            <a:r>
              <a:rPr lang="en-US" sz="2400" dirty="0" err="1"/>
              <a:t>inter</a:t>
            </a:r>
            <a:r>
              <a:rPr lang="en-US" sz="2400" b="1" dirty="0" err="1"/>
              <a:t>Active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supported by </a:t>
            </a:r>
            <a:r>
              <a:rPr lang="en-US" sz="2400" b="1" dirty="0"/>
              <a:t>ghost</a:t>
            </a:r>
            <a:r>
              <a:rPr lang="en-US" sz="2400" dirty="0"/>
              <a:t> code: contracts, loop invariants, </a:t>
            </a:r>
          </a:p>
          <a:p>
            <a:r>
              <a:rPr lang="en-US" sz="2400" dirty="0"/>
              <a:t>intermediate assertions, lemma procedures</a:t>
            </a:r>
          </a:p>
          <a:p>
            <a:endParaRPr lang="en-US" sz="2400" dirty="0"/>
          </a:p>
          <a:p>
            <a:r>
              <a:rPr lang="en-US" sz="2400" dirty="0"/>
              <a:t>ghost code used to: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define model of data used in specifications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prove intermediate lemmas (e.g. for inductive proofs)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provide witness for property (e.g. for transitivity relation)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663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Gold/Platinum Level </a:t>
            </a:r>
            <a:r>
              <a:rPr lang="mr-IN" dirty="0"/>
              <a:t>–</a:t>
            </a:r>
            <a:r>
              <a:rPr lang="en-US" dirty="0"/>
              <a:t> Auto-Active Verification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42</a:t>
            </a:fld>
            <a:endParaRPr lang="fr-FR"/>
          </a:p>
        </p:txBody>
      </p:sp>
      <p:graphicFrame>
        <p:nvGraphicFramePr>
          <p:cNvPr id="18" name="Graphique 17"/>
          <p:cNvGraphicFramePr/>
          <p:nvPr>
            <p:extLst>
              <p:ext uri="{D42A27DB-BD31-4B8C-83A1-F6EECF244321}">
                <p14:modId xmlns:p14="http://schemas.microsoft.com/office/powerpoint/2010/main" val="2121183165"/>
              </p:ext>
            </p:extLst>
          </p:nvPr>
        </p:nvGraphicFramePr>
        <p:xfrm>
          <a:off x="2032000" y="1703905"/>
          <a:ext cx="8128000" cy="4434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284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Security Projects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511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C9073-29B5-664A-BBAB-F4CC1C58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Muen</a:t>
            </a:r>
            <a:r>
              <a:rPr lang="en-US" dirty="0"/>
              <a:t> Separation Kernel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7AC6D-4501-6043-BB34-71EED59A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i="1" dirty="0"/>
              <a:t>The </a:t>
            </a:r>
            <a:r>
              <a:rPr lang="fr-FR" i="1" dirty="0" err="1"/>
              <a:t>Muen</a:t>
            </a:r>
            <a:r>
              <a:rPr lang="fr-FR" i="1" dirty="0"/>
              <a:t> </a:t>
            </a:r>
            <a:r>
              <a:rPr lang="fr-FR" i="1" dirty="0" err="1"/>
              <a:t>Separation</a:t>
            </a:r>
            <a:r>
              <a:rPr lang="fr-FR" i="1" dirty="0"/>
              <a:t> </a:t>
            </a:r>
            <a:r>
              <a:rPr lang="fr-FR" i="1" dirty="0" err="1"/>
              <a:t>Kernel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</a:t>
            </a:r>
            <a:r>
              <a:rPr lang="fr-FR" i="1" dirty="0" err="1"/>
              <a:t>world’s</a:t>
            </a:r>
            <a:r>
              <a:rPr lang="fr-FR" i="1" dirty="0"/>
              <a:t> first Open Source </a:t>
            </a:r>
            <a:r>
              <a:rPr lang="fr-FR" i="1" dirty="0" err="1"/>
              <a:t>microkernel</a:t>
            </a:r>
            <a:r>
              <a:rPr lang="fr-FR" i="1" dirty="0"/>
              <a:t> </a:t>
            </a:r>
            <a:r>
              <a:rPr lang="fr-FR" i="1" dirty="0" err="1"/>
              <a:t>that</a:t>
            </a:r>
            <a:r>
              <a:rPr lang="fr-FR" i="1" dirty="0"/>
              <a:t> has been </a:t>
            </a:r>
            <a:r>
              <a:rPr lang="fr-FR" i="1" dirty="0" err="1"/>
              <a:t>formally</a:t>
            </a:r>
            <a:r>
              <a:rPr lang="fr-FR" i="1" dirty="0"/>
              <a:t> </a:t>
            </a:r>
            <a:r>
              <a:rPr lang="fr-FR" i="1" dirty="0" err="1"/>
              <a:t>proven</a:t>
            </a:r>
            <a:r>
              <a:rPr lang="fr-FR" i="1" dirty="0"/>
              <a:t> to </a:t>
            </a:r>
            <a:r>
              <a:rPr lang="fr-FR" i="1" dirty="0" err="1"/>
              <a:t>contain</a:t>
            </a:r>
            <a:r>
              <a:rPr lang="fr-FR" i="1" dirty="0"/>
              <a:t> no </a:t>
            </a:r>
            <a:r>
              <a:rPr lang="fr-FR" i="1" dirty="0" err="1"/>
              <a:t>runtime</a:t>
            </a:r>
            <a:r>
              <a:rPr lang="fr-FR" i="1" dirty="0"/>
              <a:t> </a:t>
            </a:r>
            <a:r>
              <a:rPr lang="fr-FR" i="1" dirty="0" err="1"/>
              <a:t>errors</a:t>
            </a:r>
            <a:r>
              <a:rPr lang="fr-FR" i="1" dirty="0"/>
              <a:t> at the source code </a:t>
            </a:r>
            <a:r>
              <a:rPr lang="fr-FR" i="1" dirty="0" err="1"/>
              <a:t>level</a:t>
            </a:r>
            <a:r>
              <a:rPr lang="fr-FR" i="1" dirty="0"/>
              <a:t>. </a:t>
            </a:r>
          </a:p>
          <a:p>
            <a:pPr marL="0" indent="0">
              <a:buNone/>
            </a:pPr>
            <a:r>
              <a:rPr lang="fr-FR" dirty="0" err="1"/>
              <a:t>Runs</a:t>
            </a:r>
            <a:r>
              <a:rPr lang="fr-FR" dirty="0"/>
              <a:t> on Intel x86/64 </a:t>
            </a:r>
            <a:r>
              <a:rPr lang="fr-FR" dirty="0" err="1"/>
              <a:t>platform</a:t>
            </a:r>
            <a:r>
              <a:rPr lang="fr-FR" dirty="0"/>
              <a:t> - </a:t>
            </a:r>
            <a:r>
              <a:rPr lang="fr-FR" dirty="0" err="1"/>
              <a:t>developed</a:t>
            </a:r>
            <a:r>
              <a:rPr lang="fr-FR" dirty="0"/>
              <a:t> at </a:t>
            </a:r>
            <a:r>
              <a:rPr lang="en-US" dirty="0"/>
              <a:t>University of </a:t>
            </a:r>
            <a:r>
              <a:rPr lang="fr-FR" dirty="0"/>
              <a:t>Rapperswil (</a:t>
            </a:r>
            <a:r>
              <a:rPr lang="fr-FR" dirty="0" err="1"/>
              <a:t>Switzerland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secunet</a:t>
            </a:r>
            <a:r>
              <a:rPr lang="fr-FR" dirty="0"/>
              <a:t> (Germany)</a:t>
            </a:r>
            <a:endParaRPr lang="en-US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383E7-6F0E-2F49-9045-4E83E92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44</a:t>
            </a:fld>
            <a:endParaRPr lang="fr-FR"/>
          </a:p>
        </p:txBody>
      </p:sp>
      <p:pic>
        <p:nvPicPr>
          <p:cNvPr id="5" name="Picture 6" descr="Image result for adrian ken rueegsegger">
            <a:extLst>
              <a:ext uri="{FF2B5EF4-FFF2-40B4-BE49-F238E27FC236}">
                <a16:creationId xmlns:a16="http://schemas.microsoft.com/office/drawing/2014/main" id="{EC7AA629-BD11-0047-A38A-A41F4030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ins.hsr.ch/fileadmin/user_upload/ins.hsr.ch/Team/retobuerki193x154.png">
            <a:extLst>
              <a:ext uri="{FF2B5EF4-FFF2-40B4-BE49-F238E27FC236}">
                <a16:creationId xmlns:a16="http://schemas.microsoft.com/office/drawing/2014/main" id="{CB826C80-C2F8-4A4D-A3B2-91058B79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7673ED24-3D07-FE40-AF3D-9C17EA66E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703" y="4137359"/>
            <a:ext cx="7050942" cy="2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25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C9073-29B5-664A-BBAB-F4CC1C58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Muen</a:t>
            </a:r>
            <a:r>
              <a:rPr lang="en-US" dirty="0"/>
              <a:t> Separation Kernel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7AC6D-4501-6043-BB34-71EED59A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687"/>
            <a:ext cx="10515600" cy="249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muen.sk</a:t>
            </a:r>
            <a:r>
              <a:rPr lang="en-US" dirty="0">
                <a:solidFill>
                  <a:schemeClr val="accent1"/>
                </a:solidFill>
              </a:rPr>
              <a:t>/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383E7-6F0E-2F49-9045-4E83E92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97560"/>
            <a:ext cx="2743200" cy="365125"/>
          </a:xfrm>
        </p:spPr>
        <p:txBody>
          <a:bodyPr/>
          <a:lstStyle/>
          <a:p>
            <a:fld id="{C9355402-0690-4A79-A082-001A68712055}" type="slidenum">
              <a:rPr lang="fr-FR" smtClean="0"/>
              <a:t>45</a:t>
            </a:fld>
            <a:endParaRPr lang="fr-FR" dirty="0"/>
          </a:p>
        </p:txBody>
      </p:sp>
      <p:pic>
        <p:nvPicPr>
          <p:cNvPr id="5" name="Picture 6" descr="Image result for adrian ken rueegsegger">
            <a:extLst>
              <a:ext uri="{FF2B5EF4-FFF2-40B4-BE49-F238E27FC236}">
                <a16:creationId xmlns:a16="http://schemas.microsoft.com/office/drawing/2014/main" id="{EC7AA629-BD11-0047-A38A-A41F4030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ins.hsr.ch/fileadmin/user_upload/ins.hsr.ch/Team/retobuerki193x154.png">
            <a:extLst>
              <a:ext uri="{FF2B5EF4-FFF2-40B4-BE49-F238E27FC236}">
                <a16:creationId xmlns:a16="http://schemas.microsoft.com/office/drawing/2014/main" id="{CB826C80-C2F8-4A4D-A3B2-91058B79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BFB546-C4EF-BB4F-8041-826628F72B6D}"/>
              </a:ext>
            </a:extLst>
          </p:cNvPr>
          <p:cNvCxnSpPr/>
          <p:nvPr/>
        </p:nvCxnSpPr>
        <p:spPr>
          <a:xfrm flipV="1">
            <a:off x="838200" y="4750771"/>
            <a:ext cx="9662160" cy="15240"/>
          </a:xfrm>
          <a:prstGeom prst="line">
            <a:avLst/>
          </a:prstGeom>
          <a:ln w="177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154C28C-160A-7F4E-960A-DBFA00B0C331}"/>
              </a:ext>
            </a:extLst>
          </p:cNvPr>
          <p:cNvSpPr txBox="1"/>
          <p:nvPr/>
        </p:nvSpPr>
        <p:spPr>
          <a:xfrm>
            <a:off x="838201" y="5009354"/>
            <a:ext cx="2620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2013 – 1</a:t>
            </a:r>
            <a:r>
              <a:rPr lang="en-US" sz="2400" baseline="30000" dirty="0"/>
              <a:t>st</a:t>
            </a:r>
            <a:r>
              <a:rPr lang="en-US" sz="2400" dirty="0"/>
              <a:t> release </a:t>
            </a:r>
          </a:p>
          <a:p>
            <a:r>
              <a:rPr lang="fr-FR" sz="2400" dirty="0"/>
              <a:t>3000 </a:t>
            </a:r>
            <a:r>
              <a:rPr lang="fr-FR" sz="2400" dirty="0" err="1"/>
              <a:t>sloc</a:t>
            </a:r>
            <a:r>
              <a:rPr lang="fr-FR" sz="2400" dirty="0"/>
              <a:t> SPARK</a:t>
            </a:r>
          </a:p>
          <a:p>
            <a:r>
              <a:rPr lang="fr-FR" sz="2400" dirty="0"/>
              <a:t>300 </a:t>
            </a:r>
            <a:r>
              <a:rPr lang="fr-FR" sz="2400" dirty="0" err="1"/>
              <a:t>sloc</a:t>
            </a:r>
            <a:r>
              <a:rPr lang="fr-FR" sz="2400" dirty="0"/>
              <a:t> </a:t>
            </a:r>
            <a:r>
              <a:rPr lang="fr-FR" sz="2400" dirty="0" err="1"/>
              <a:t>assembly</a:t>
            </a:r>
            <a:endParaRPr lang="en-US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1525FA-EADD-F749-B418-8B510A58D63A}"/>
              </a:ext>
            </a:extLst>
          </p:cNvPr>
          <p:cNvSpPr txBox="1"/>
          <p:nvPr/>
        </p:nvSpPr>
        <p:spPr>
          <a:xfrm>
            <a:off x="1606063" y="3214519"/>
            <a:ext cx="3282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2014 – </a:t>
            </a:r>
          </a:p>
          <a:p>
            <a:r>
              <a:rPr lang="en-US" sz="2400" dirty="0"/>
              <a:t>Linux subject support</a:t>
            </a:r>
          </a:p>
          <a:p>
            <a:r>
              <a:rPr lang="en-US" sz="2400" dirty="0"/>
              <a:t>Migration to SPARK 2014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421C90-836F-6F46-98EA-1E5C3C262148}"/>
              </a:ext>
            </a:extLst>
          </p:cNvPr>
          <p:cNvSpPr txBox="1"/>
          <p:nvPr/>
        </p:nvSpPr>
        <p:spPr>
          <a:xfrm>
            <a:off x="7110043" y="5009353"/>
            <a:ext cx="3720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2017 – release 0.9</a:t>
            </a:r>
          </a:p>
          <a:p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website</a:t>
            </a:r>
            <a:r>
              <a:rPr lang="fr-FR" sz="2400" dirty="0"/>
              <a:t> </a:t>
            </a:r>
            <a:r>
              <a:rPr lang="fr-FR" sz="2400" dirty="0" err="1"/>
              <a:t>runs</a:t>
            </a:r>
            <a:r>
              <a:rPr lang="fr-FR" sz="2400" dirty="0"/>
              <a:t> on</a:t>
            </a:r>
          </a:p>
          <a:p>
            <a:r>
              <a:rPr lang="fr-FR" sz="2400" dirty="0" err="1"/>
              <a:t>MirageOS</a:t>
            </a:r>
            <a:r>
              <a:rPr lang="fr-FR" sz="2400" dirty="0"/>
              <a:t> on </a:t>
            </a:r>
            <a:r>
              <a:rPr lang="fr-FR" sz="2400" dirty="0" err="1"/>
              <a:t>Muen</a:t>
            </a:r>
            <a:r>
              <a:rPr lang="fr-FR" sz="2400" dirty="0"/>
              <a:t>!</a:t>
            </a:r>
            <a:endParaRPr lang="en-US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2EB557-4671-B341-9C7B-1895D65AE1FC}"/>
              </a:ext>
            </a:extLst>
          </p:cNvPr>
          <p:cNvSpPr txBox="1"/>
          <p:nvPr/>
        </p:nvSpPr>
        <p:spPr>
          <a:xfrm>
            <a:off x="3974122" y="5021652"/>
            <a:ext cx="2620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2015 – </a:t>
            </a:r>
            <a:r>
              <a:rPr lang="en-US" sz="2400" dirty="0" err="1"/>
              <a:t>Genode</a:t>
            </a:r>
            <a:r>
              <a:rPr lang="en-US" sz="2400" dirty="0"/>
              <a:t> subject support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FE08418-2B05-EB44-A413-3B7C04EFB448}"/>
              </a:ext>
            </a:extLst>
          </p:cNvPr>
          <p:cNvSpPr txBox="1"/>
          <p:nvPr/>
        </p:nvSpPr>
        <p:spPr>
          <a:xfrm>
            <a:off x="5231423" y="3214519"/>
            <a:ext cx="288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2016 – </a:t>
            </a:r>
          </a:p>
          <a:p>
            <a:r>
              <a:rPr lang="en-US" sz="2400" dirty="0"/>
              <a:t>Windows support via VirtualBox/</a:t>
            </a:r>
            <a:r>
              <a:rPr lang="en-US" sz="2400" dirty="0" err="1"/>
              <a:t>Genode</a:t>
            </a:r>
            <a:endParaRPr lang="en-US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869240-0A05-3D47-AB0E-BEA531B9E621}"/>
              </a:ext>
            </a:extLst>
          </p:cNvPr>
          <p:cNvSpPr txBox="1"/>
          <p:nvPr/>
        </p:nvSpPr>
        <p:spPr>
          <a:xfrm>
            <a:off x="8424496" y="3214519"/>
            <a:ext cx="2620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2018 – </a:t>
            </a:r>
            <a:r>
              <a:rPr lang="en-US" sz="2400" dirty="0" err="1"/>
              <a:t>MirageOS</a:t>
            </a:r>
            <a:r>
              <a:rPr lang="en-US" sz="2400" dirty="0"/>
              <a:t> subject support</a:t>
            </a:r>
          </a:p>
        </p:txBody>
      </p:sp>
    </p:spTree>
    <p:extLst>
      <p:ext uri="{BB962C8B-B14F-4D97-AF65-F5344CB8AC3E}">
        <p14:creationId xmlns:p14="http://schemas.microsoft.com/office/powerpoint/2010/main" val="154291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C9073-29B5-664A-BBAB-F4CC1C58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Muen</a:t>
            </a:r>
            <a:r>
              <a:rPr lang="en-US" dirty="0"/>
              <a:t> vs. Meltdown/</a:t>
            </a:r>
            <a:r>
              <a:rPr lang="en-US" dirty="0" err="1"/>
              <a:t>Spectre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7AC6D-4501-6043-BB34-71EED59A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10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Muen</a:t>
            </a:r>
            <a:r>
              <a:rPr lang="fr-FR" dirty="0"/>
              <a:t> not </a:t>
            </a:r>
            <a:r>
              <a:rPr lang="fr-FR" dirty="0" err="1"/>
              <a:t>vulnerable</a:t>
            </a:r>
            <a:r>
              <a:rPr lang="fr-FR" dirty="0"/>
              <a:t> to </a:t>
            </a:r>
            <a:r>
              <a:rPr lang="fr-FR" dirty="0" err="1"/>
              <a:t>Meltdown</a:t>
            </a:r>
            <a:r>
              <a:rPr lang="fr-FR" dirty="0"/>
              <a:t>: </a:t>
            </a:r>
            <a:r>
              <a:rPr lang="fr-FR" i="1" dirty="0" err="1"/>
              <a:t>Meltdown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defended</a:t>
            </a:r>
            <a:r>
              <a:rPr lang="fr-FR" i="1" dirty="0"/>
              <a:t> by </a:t>
            </a:r>
            <a:r>
              <a:rPr lang="fr-FR" i="1" dirty="0" err="1"/>
              <a:t>our</a:t>
            </a:r>
            <a:r>
              <a:rPr lang="fr-FR" i="1" dirty="0"/>
              <a:t> design </a:t>
            </a:r>
            <a:r>
              <a:rPr lang="fr-FR" i="1" dirty="0" err="1"/>
              <a:t>decision</a:t>
            </a:r>
            <a:r>
              <a:rPr lang="fr-FR" i="1" dirty="0"/>
              <a:t> to have a simple architecture </a:t>
            </a:r>
            <a:r>
              <a:rPr lang="fr-FR" i="1" dirty="0" err="1"/>
              <a:t>which</a:t>
            </a:r>
            <a:r>
              <a:rPr lang="fr-FR" i="1" dirty="0"/>
              <a:t> </a:t>
            </a:r>
            <a:r>
              <a:rPr lang="fr-FR" i="1" dirty="0" err="1"/>
              <a:t>only</a:t>
            </a:r>
            <a:r>
              <a:rPr lang="fr-FR" i="1" dirty="0"/>
              <a:t> </a:t>
            </a:r>
            <a:r>
              <a:rPr lang="fr-FR" i="1" dirty="0" err="1"/>
              <a:t>utilizes</a:t>
            </a:r>
            <a:r>
              <a:rPr lang="fr-FR" i="1" dirty="0"/>
              <a:t> a single isolation </a:t>
            </a:r>
            <a:r>
              <a:rPr lang="fr-FR" i="1" dirty="0" err="1"/>
              <a:t>mechanism</a:t>
            </a:r>
            <a:r>
              <a:rPr lang="fr-FR" i="1" dirty="0"/>
              <a:t>: hardware </a:t>
            </a:r>
            <a:r>
              <a:rPr lang="fr-FR" i="1" dirty="0" err="1"/>
              <a:t>virtualization</a:t>
            </a:r>
            <a:r>
              <a:rPr lang="fr-FR" i="1" dirty="0"/>
              <a:t>. 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accent1"/>
                </a:solidFill>
              </a:rPr>
              <a:t>https://</a:t>
            </a:r>
            <a:r>
              <a:rPr lang="fr-FR" sz="2400" dirty="0" err="1">
                <a:solidFill>
                  <a:schemeClr val="accent1"/>
                </a:solidFill>
              </a:rPr>
              <a:t>groups.google.com</a:t>
            </a:r>
            <a:r>
              <a:rPr lang="fr-FR" sz="2400" dirty="0">
                <a:solidFill>
                  <a:schemeClr val="accent1"/>
                </a:solidFill>
              </a:rPr>
              <a:t>/forum/#!topic/</a:t>
            </a:r>
            <a:r>
              <a:rPr lang="fr-FR" sz="2400" dirty="0" err="1">
                <a:solidFill>
                  <a:schemeClr val="accent1"/>
                </a:solidFill>
              </a:rPr>
              <a:t>muen-dev</a:t>
            </a:r>
            <a:r>
              <a:rPr lang="fr-FR" sz="2400" dirty="0">
                <a:solidFill>
                  <a:schemeClr val="accent1"/>
                </a:solidFill>
              </a:rPr>
              <a:t>/1ILwIz8h-kM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dirty="0" err="1"/>
              <a:t>Muen</a:t>
            </a:r>
            <a:r>
              <a:rPr lang="fr-FR" dirty="0"/>
              <a:t> </a:t>
            </a:r>
            <a:r>
              <a:rPr lang="fr-FR" dirty="0" err="1"/>
              <a:t>kernel</a:t>
            </a:r>
            <a:r>
              <a:rPr lang="fr-FR" dirty="0"/>
              <a:t>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vulnerable</a:t>
            </a:r>
            <a:r>
              <a:rPr lang="fr-FR" dirty="0"/>
              <a:t> to Spectre: </a:t>
            </a:r>
            <a:r>
              <a:rPr lang="fr-FR" i="1" dirty="0"/>
              <a:t>The </a:t>
            </a:r>
            <a:r>
              <a:rPr lang="fr-FR" i="1" dirty="0" err="1"/>
              <a:t>Muen</a:t>
            </a:r>
            <a:r>
              <a:rPr lang="fr-FR" i="1" dirty="0"/>
              <a:t> </a:t>
            </a:r>
            <a:r>
              <a:rPr lang="fr-FR" i="1" dirty="0" err="1"/>
              <a:t>kernel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affected</a:t>
            </a:r>
            <a:r>
              <a:rPr lang="fr-FR" i="1" dirty="0"/>
              <a:t> by Spectre (one indirect jump in </a:t>
            </a:r>
            <a:r>
              <a:rPr lang="fr-FR" i="1" dirty="0" err="1"/>
              <a:t>debug</a:t>
            </a:r>
            <a:r>
              <a:rPr lang="fr-FR" i="1" dirty="0"/>
              <a:t> </a:t>
            </a:r>
            <a:r>
              <a:rPr lang="fr-FR" i="1" dirty="0" err="1"/>
              <a:t>build</a:t>
            </a:r>
            <a:r>
              <a:rPr lang="fr-FR" i="1" dirty="0"/>
              <a:t>, one indirect </a:t>
            </a:r>
            <a:r>
              <a:rPr lang="fr-FR" i="1" dirty="0" err="1"/>
              <a:t>access</a:t>
            </a:r>
            <a:r>
              <a:rPr lang="fr-FR" i="1" dirty="0"/>
              <a:t> </a:t>
            </a:r>
            <a:r>
              <a:rPr lang="fr-FR" i="1" dirty="0" err="1"/>
              <a:t>after</a:t>
            </a:r>
            <a:r>
              <a:rPr lang="fr-FR" i="1" dirty="0"/>
              <a:t> range check). The </a:t>
            </a:r>
            <a:r>
              <a:rPr lang="fr-FR" i="1" dirty="0" err="1"/>
              <a:t>observed</a:t>
            </a:r>
            <a:r>
              <a:rPr lang="fr-FR" i="1" dirty="0"/>
              <a:t> issues </a:t>
            </a:r>
            <a:r>
              <a:rPr lang="fr-FR" i="1" dirty="0" err="1"/>
              <a:t>can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fixed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small</a:t>
            </a:r>
            <a:r>
              <a:rPr lang="fr-FR" i="1" dirty="0"/>
              <a:t> local changes and no architectural modifications. </a:t>
            </a:r>
          </a:p>
          <a:p>
            <a:pPr marL="0" indent="0">
              <a:buNone/>
            </a:pPr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vulnerable</a:t>
            </a:r>
            <a:r>
              <a:rPr lang="fr-FR" dirty="0"/>
              <a:t>, </a:t>
            </a:r>
            <a:r>
              <a:rPr lang="fr-FR" dirty="0" err="1"/>
              <a:t>require</a:t>
            </a:r>
            <a:r>
              <a:rPr lang="fr-FR" dirty="0"/>
              <a:t> </a:t>
            </a:r>
            <a:r>
              <a:rPr lang="fr-FR" dirty="0" err="1"/>
              <a:t>counter</a:t>
            </a:r>
            <a:r>
              <a:rPr lang="fr-FR" dirty="0"/>
              <a:t> </a:t>
            </a:r>
            <a:r>
              <a:rPr lang="fr-FR" dirty="0" err="1"/>
              <a:t>measures</a:t>
            </a:r>
            <a:r>
              <a:rPr lang="fr-FR" dirty="0"/>
              <a:t> in </a:t>
            </a:r>
            <a:r>
              <a:rPr lang="fr-FR" dirty="0" err="1"/>
              <a:t>kernel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accent1"/>
                </a:solidFill>
              </a:rPr>
              <a:t>https://</a:t>
            </a:r>
            <a:r>
              <a:rPr lang="fr-FR" sz="2400" dirty="0" err="1">
                <a:solidFill>
                  <a:schemeClr val="accent1"/>
                </a:solidFill>
              </a:rPr>
              <a:t>groups.google.com</a:t>
            </a:r>
            <a:r>
              <a:rPr lang="fr-FR" sz="2400" dirty="0">
                <a:solidFill>
                  <a:schemeClr val="accent1"/>
                </a:solidFill>
              </a:rPr>
              <a:t>/forum/m/#!topic/</a:t>
            </a:r>
            <a:r>
              <a:rPr lang="fr-FR" sz="2400" dirty="0" err="1">
                <a:solidFill>
                  <a:schemeClr val="accent1"/>
                </a:solidFill>
              </a:rPr>
              <a:t>muen-dev</a:t>
            </a:r>
            <a:r>
              <a:rPr lang="fr-FR" sz="2400" dirty="0">
                <a:solidFill>
                  <a:schemeClr val="accent1"/>
                </a:solidFill>
              </a:rPr>
              <a:t>/4tC3MbPxTOQ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383E7-6F0E-2F49-9045-4E83E92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46</a:t>
            </a:fld>
            <a:endParaRPr lang="fr-FR"/>
          </a:p>
        </p:txBody>
      </p:sp>
      <p:pic>
        <p:nvPicPr>
          <p:cNvPr id="5" name="Picture 6" descr="Image result for adrian ken rueegsegger">
            <a:extLst>
              <a:ext uri="{FF2B5EF4-FFF2-40B4-BE49-F238E27FC236}">
                <a16:creationId xmlns:a16="http://schemas.microsoft.com/office/drawing/2014/main" id="{EC7AA629-BD11-0047-A38A-A41F4030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ins.hsr.ch/fileadmin/user_upload/ins.hsr.ch/Team/retobuerki193x154.png">
            <a:extLst>
              <a:ext uri="{FF2B5EF4-FFF2-40B4-BE49-F238E27FC236}">
                <a16:creationId xmlns:a16="http://schemas.microsoft.com/office/drawing/2014/main" id="{CB826C80-C2F8-4A4D-A3B2-91058B79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865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1D7-4F7B-994F-AACA-5537250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Componolit</a:t>
            </a:r>
            <a:r>
              <a:rPr lang="en-US" dirty="0"/>
              <a:t> Secure Phone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6A664-CA4D-BB4A-96DE-91B6CCD88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 at </a:t>
            </a:r>
            <a:r>
              <a:rPr lang="fr-FR" dirty="0"/>
              <a:t>building a </a:t>
            </a:r>
            <a:r>
              <a:rPr lang="fr-FR" dirty="0" err="1"/>
              <a:t>trustworthy</a:t>
            </a:r>
            <a:r>
              <a:rPr lang="fr-FR" dirty="0"/>
              <a:t> mobile OS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Genode</a:t>
            </a:r>
            <a:r>
              <a:rPr lang="fr-FR" dirty="0"/>
              <a:t> + SPARK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9C2AD-F4AF-1841-B250-58F7D290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EEFCA7-10B7-9244-8B0D-3373FE4A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96" y="0"/>
            <a:ext cx="959104" cy="14986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CC705B19-9B46-3E44-BAE9-5254DAECF2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361080" y="2509598"/>
            <a:ext cx="6621120" cy="421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3853BC-C9DF-634B-B590-E53B82DAC27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32398" y="2730613"/>
            <a:ext cx="3340099" cy="1397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6967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1D7-4F7B-994F-AACA-5537250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Componolit</a:t>
            </a:r>
            <a:r>
              <a:rPr lang="en-US" dirty="0"/>
              <a:t> Secure Phone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6A664-CA4D-BB4A-96DE-91B6CCD8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8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github.com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Componolit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Genode</a:t>
            </a:r>
            <a:r>
              <a:rPr lang="en-US" dirty="0"/>
              <a:t> provides isolation between trusted (green) and untrusted</a:t>
            </a:r>
          </a:p>
          <a:p>
            <a:pPr marL="0" indent="0">
              <a:buNone/>
            </a:pPr>
            <a:r>
              <a:rPr lang="en-US" dirty="0"/>
              <a:t>SPARK provides confidence in trusted</a:t>
            </a:r>
          </a:p>
          <a:p>
            <a:pPr marL="0" indent="0">
              <a:buNone/>
            </a:pPr>
            <a:r>
              <a:rPr lang="en-US" dirty="0"/>
              <a:t>Secure architectures: policy objects, trusted wrapper, transient component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9C2AD-F4AF-1841-B250-58F7D290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EEFCA7-10B7-9244-8B0D-3373FE4A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96" y="0"/>
            <a:ext cx="959104" cy="149860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1DFC4337-32AF-284C-BED9-AB89523B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2700" y="4052963"/>
            <a:ext cx="2880000" cy="2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84A7CE60-8542-1A49-B5F6-884A5DD4B92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911740" y="4084966"/>
            <a:ext cx="2876760" cy="210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CD15EFC-D1F6-ED4A-BF07-464D90CB400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77540" y="4052963"/>
            <a:ext cx="4317120" cy="214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087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1D7-4F7B-994F-AACA-5537250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WooKey</a:t>
            </a:r>
            <a:r>
              <a:rPr lang="en-US" dirty="0"/>
              <a:t> Secure USB Key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6A664-CA4D-BB4A-96DE-91B6CCD88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Answer to </a:t>
            </a:r>
            <a:r>
              <a:rPr lang="en-US" dirty="0" err="1"/>
              <a:t>BadUSB</a:t>
            </a:r>
            <a:r>
              <a:rPr lang="en-US" dirty="0"/>
              <a:t> threat disclosed in 2014</a:t>
            </a:r>
          </a:p>
          <a:p>
            <a:pPr marL="0" indent="0">
              <a:buNone/>
            </a:pPr>
            <a:r>
              <a:rPr lang="en-US" dirty="0"/>
              <a:t>Custom STM32 USB thumb drive designed for security</a:t>
            </a:r>
          </a:p>
          <a:p>
            <a:pPr marL="0" indent="0">
              <a:buNone/>
            </a:pPr>
            <a:r>
              <a:rPr lang="en-US" dirty="0"/>
              <a:t>Custom microkernel for security: MPU, safe languages, formal methods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9C2AD-F4AF-1841-B250-58F7D290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53874E-925D-9341-B6FB-A70B093E7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3426320"/>
            <a:ext cx="5060950" cy="32062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5BD2E2-5C9C-6E4A-8D75-2F70B45C60E3}"/>
              </a:ext>
            </a:extLst>
          </p:cNvPr>
          <p:cNvSpPr txBox="1"/>
          <p:nvPr/>
        </p:nvSpPr>
        <p:spPr>
          <a:xfrm>
            <a:off x="7328154" y="3810794"/>
            <a:ext cx="3720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from </a:t>
            </a:r>
            <a:r>
              <a:rPr lang="en-US" sz="2400"/>
              <a:t>the article </a:t>
            </a:r>
            <a:r>
              <a:rPr lang="en-US" sz="2400" dirty="0"/>
              <a:t>accepted at SSTIC 2018 – “</a:t>
            </a:r>
            <a:r>
              <a:rPr lang="en-US" sz="2400" dirty="0" err="1"/>
              <a:t>WooKey</a:t>
            </a:r>
            <a:r>
              <a:rPr lang="en-US" sz="2400" dirty="0"/>
              <a:t>: USB Devices Strike Back”</a:t>
            </a:r>
          </a:p>
        </p:txBody>
      </p:sp>
    </p:spTree>
    <p:extLst>
      <p:ext uri="{BB962C8B-B14F-4D97-AF65-F5344CB8AC3E}">
        <p14:creationId xmlns:p14="http://schemas.microsoft.com/office/powerpoint/2010/main" val="204224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Open Source Ecosystem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22" y="1688586"/>
            <a:ext cx="7696200" cy="516941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507F1B-4469-3148-8E3B-1C4EF2EB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14" y="2689821"/>
            <a:ext cx="2165847" cy="212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08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for Security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51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1761153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SPARK supports 5 levels of increasing software assurance</a:t>
            </a:r>
          </a:p>
          <a:p>
            <a:endParaRPr lang="en-US" sz="2400" dirty="0"/>
          </a:p>
          <a:p>
            <a:r>
              <a:rPr lang="en-US" sz="2400" dirty="0"/>
              <a:t>From strong semantic coding standard to full functional correctness</a:t>
            </a:r>
          </a:p>
          <a:p>
            <a:endParaRPr lang="en-US" sz="2400" dirty="0"/>
          </a:p>
          <a:p>
            <a:r>
              <a:rPr lang="en-US" sz="2400" dirty="0"/>
              <a:t>Bronze level (correct information flow) is key for confidentiality</a:t>
            </a:r>
          </a:p>
          <a:p>
            <a:endParaRPr lang="en-US" sz="2400" dirty="0"/>
          </a:p>
          <a:p>
            <a:r>
              <a:rPr lang="en-US" sz="2400" dirty="0"/>
              <a:t>Silver level (</a:t>
            </a:r>
            <a:r>
              <a:rPr lang="en-US" sz="2400" dirty="0" err="1"/>
              <a:t>AoRTE</a:t>
            </a:r>
            <a:r>
              <a:rPr lang="en-US" sz="2400" dirty="0"/>
              <a:t>) is a must-have for secure software</a:t>
            </a:r>
          </a:p>
          <a:p>
            <a:endParaRPr lang="en-US" sz="2400" dirty="0"/>
          </a:p>
          <a:p>
            <a:r>
              <a:rPr lang="en-US" sz="2400" dirty="0"/>
              <a:t>SPARK can be combined with Ada at fine-grain (subprogram) level</a:t>
            </a:r>
          </a:p>
          <a:p>
            <a:endParaRPr lang="en-US" sz="2400" dirty="0"/>
          </a:p>
          <a:p>
            <a:r>
              <a:rPr lang="en-US" sz="2400" dirty="0"/>
              <a:t>SPARK can be combined with C at coarser-grain (file) level</a:t>
            </a:r>
          </a:p>
          <a:p>
            <a:endParaRPr lang="en-US" sz="2400" dirty="0"/>
          </a:p>
          <a:p>
            <a:r>
              <a:rPr lang="en-US" sz="2400" dirty="0"/>
              <a:t>Common Code Generator (CCG) generates C code from SPARK</a:t>
            </a:r>
          </a:p>
        </p:txBody>
      </p:sp>
    </p:spTree>
    <p:extLst>
      <p:ext uri="{BB962C8B-B14F-4D97-AF65-F5344CB8AC3E}">
        <p14:creationId xmlns:p14="http://schemas.microsoft.com/office/powerpoint/2010/main" val="1691492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Resources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838200" y="1596419"/>
            <a:ext cx="10515600" cy="4351338"/>
          </a:xfrm>
        </p:spPr>
        <p:txBody>
          <a:bodyPr>
            <a:noAutofit/>
          </a:bodyPr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err="1"/>
              <a:t>toolset</a:t>
            </a:r>
            <a:endParaRPr lang="fr-FR" sz="2400" dirty="0"/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http://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sparkpro</a:t>
            </a:r>
            <a:r>
              <a:rPr lang="fr-FR" sz="2400" dirty="0">
                <a:solidFill>
                  <a:srgbClr val="0070C0"/>
                </a:solidFill>
              </a:rPr>
              <a:t>    http:// 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community</a:t>
            </a:r>
            <a:endParaRPr lang="fr-FR" sz="2400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adoption guidance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knowledge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technical-papers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implementation</a:t>
            </a:r>
            <a:r>
              <a:rPr lang="fr-FR" sz="2400" dirty="0">
                <a:solidFill>
                  <a:srgbClr val="0070C0"/>
                </a:solidFill>
              </a:rPr>
              <a:t>-guidance-</a:t>
            </a:r>
            <a:r>
              <a:rPr lang="fr-FR" sz="2400" dirty="0" err="1">
                <a:solidFill>
                  <a:srgbClr val="0070C0"/>
                </a:solidFill>
              </a:rPr>
              <a:t>spark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400" u="sng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AdaCore Technologies for Cyber Security </a:t>
            </a:r>
            <a:r>
              <a:rPr lang="fr-FR" sz="2400" dirty="0" err="1"/>
              <a:t>booklet</a:t>
            </a:r>
            <a:endParaRPr lang="fr-FR" sz="2400" dirty="0"/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https://www.adacore.com/books/adacore-tech-for-cyber-security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err="1"/>
              <a:t>reference</a:t>
            </a:r>
            <a:r>
              <a:rPr lang="fr-FR" sz="2400" dirty="0"/>
              <a:t> documents (</a:t>
            </a:r>
            <a:r>
              <a:rPr lang="fr-FR" sz="2400" dirty="0" err="1"/>
              <a:t>User’s</a:t>
            </a:r>
            <a:r>
              <a:rPr lang="fr-FR" sz="2400" dirty="0"/>
              <a:t> Guide + Reference </a:t>
            </a:r>
            <a:r>
              <a:rPr lang="fr-FR" sz="2400" dirty="0" err="1"/>
              <a:t>Manual</a:t>
            </a:r>
            <a:r>
              <a:rPr lang="fr-FR" sz="2400" dirty="0"/>
              <a:t>)</a:t>
            </a:r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https://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/documentation/#SPARK</a:t>
            </a:r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online training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>
                <a:solidFill>
                  <a:srgbClr val="0070C0"/>
                </a:solidFill>
              </a:rPr>
              <a:t>http://u.adacore.com</a:t>
            </a:r>
            <a:endParaRPr lang="en-US" sz="2400" u="sng" dirty="0">
              <a:solidFill>
                <a:srgbClr val="0070C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97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Integration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220973" y="3340511"/>
            <a:ext cx="3666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Build-Test-Prove </a:t>
            </a:r>
          </a:p>
          <a:p>
            <a:r>
              <a:rPr lang="en-US" sz="3200" dirty="0">
                <a:solidFill>
                  <a:srgbClr val="C00000"/>
                </a:solidFill>
              </a:rPr>
              <a:t>all in the same IDEs</a:t>
            </a:r>
          </a:p>
        </p:txBody>
      </p:sp>
    </p:spTree>
    <p:extLst>
      <p:ext uri="{BB962C8B-B14F-4D97-AF65-F5344CB8AC3E}">
        <p14:creationId xmlns:p14="http://schemas.microsoft.com/office/powerpoint/2010/main" val="33236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Integration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063706" y="1667228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86046" y="1651143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166559" y="4546121"/>
            <a:ext cx="4813539" cy="826427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049369" y="3895520"/>
            <a:ext cx="3304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Contracts are code</a:t>
            </a:r>
          </a:p>
        </p:txBody>
      </p:sp>
    </p:spTree>
    <p:extLst>
      <p:ext uri="{BB962C8B-B14F-4D97-AF65-F5344CB8AC3E}">
        <p14:creationId xmlns:p14="http://schemas.microsoft.com/office/powerpoint/2010/main" val="72078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Automation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8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57" y="1619552"/>
            <a:ext cx="9273396" cy="50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Interaction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14" y="1925546"/>
            <a:ext cx="7052454" cy="4430804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010621" y="4099344"/>
            <a:ext cx="6090247" cy="574785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634472" y="4724933"/>
            <a:ext cx="293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Counterexample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412523" y="3100381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412523" y="3848003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2523" y="5435264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33247" y="3923053"/>
            <a:ext cx="93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Path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316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14164</TotalTime>
  <Words>2418</Words>
  <Application>Microsoft Macintosh PowerPoint</Application>
  <PresentationFormat>Grand écran</PresentationFormat>
  <Paragraphs>437</Paragraphs>
  <Slides>52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0" baseType="lpstr">
      <vt:lpstr>ＭＳ Ｐゴシック</vt:lpstr>
      <vt:lpstr>Arial</vt:lpstr>
      <vt:lpstr>Calibri</vt:lpstr>
      <vt:lpstr>Calibri Light</vt:lpstr>
      <vt:lpstr>Courier New</vt:lpstr>
      <vt:lpstr>Mangal</vt:lpstr>
      <vt:lpstr>Verdana</vt:lpstr>
      <vt:lpstr>Thème Office</vt:lpstr>
      <vt:lpstr>Présentation PowerPoint</vt:lpstr>
      <vt:lpstr>SPARK – Flow Analysis</vt:lpstr>
      <vt:lpstr>SPARK – Proof </vt:lpstr>
      <vt:lpstr>Historical Perspective</vt:lpstr>
      <vt:lpstr>SPARK Open Source Ecosystem</vt:lpstr>
      <vt:lpstr>Key Features - Integration</vt:lpstr>
      <vt:lpstr>Key Features - Integration</vt:lpstr>
      <vt:lpstr>Key Features - Automation</vt:lpstr>
      <vt:lpstr>Key Features - Interaction</vt:lpstr>
      <vt:lpstr>SPARK Programming Language</vt:lpstr>
      <vt:lpstr>SPARK – a Subset of Ada</vt:lpstr>
      <vt:lpstr>SPARK – a Simple Example </vt:lpstr>
      <vt:lpstr>SPARK – Subprogram Contracts</vt:lpstr>
      <vt:lpstr>SPARK – Type Contracts</vt:lpstr>
      <vt:lpstr>SPARK – Expression Functions</vt:lpstr>
      <vt:lpstr>SPARK – Loop Invariants</vt:lpstr>
      <vt:lpstr>GNATprove Internals</vt:lpstr>
      <vt:lpstr>GNATprove – User View</vt:lpstr>
      <vt:lpstr>GNATprove – Architecture (1/2)</vt:lpstr>
      <vt:lpstr>GNATprove – Architecture (2/2)</vt:lpstr>
      <vt:lpstr>Why3 – Architecture</vt:lpstr>
      <vt:lpstr>GNATprove – Solved Technical Difficulties</vt:lpstr>
      <vt:lpstr>GNATprove – Ongoing Technical Difficulties</vt:lpstr>
      <vt:lpstr>Soundness</vt:lpstr>
      <vt:lpstr>Unsoundness Story #1 – Constants in Loops</vt:lpstr>
      <vt:lpstr>Unsoundness Story #2 – Why3 Fast WP</vt:lpstr>
      <vt:lpstr>Unsoundness Story #3 – SMT Provers</vt:lpstr>
      <vt:lpstr>Levels of Software Assurance</vt:lpstr>
      <vt:lpstr>Stone Level</vt:lpstr>
      <vt:lpstr>Bronze Level</vt:lpstr>
      <vt:lpstr>Silver Level</vt:lpstr>
      <vt:lpstr>Gold Level</vt:lpstr>
      <vt:lpstr>Platinum Level</vt:lpstr>
      <vt:lpstr>Software Assurance Levels</vt:lpstr>
      <vt:lpstr>Features that Matter</vt:lpstr>
      <vt:lpstr>Stone Level – Large Language Subset</vt:lpstr>
      <vt:lpstr>Stone Level – Large Language Subset</vt:lpstr>
      <vt:lpstr>Bronze/Silver Level – Generation of Contracts</vt:lpstr>
      <vt:lpstr>Silver/Gold Level – Combination of Provers</vt:lpstr>
      <vt:lpstr>Silver/Gold Level – Combination of Provers</vt:lpstr>
      <vt:lpstr>Gold/Platinum Level – Auto-Active Verification</vt:lpstr>
      <vt:lpstr>Gold/Platinum Level – Auto-Active Verification</vt:lpstr>
      <vt:lpstr>Open Source Security Projects</vt:lpstr>
      <vt:lpstr>Muen Separation Kernel</vt:lpstr>
      <vt:lpstr>Muen Separation Kernel</vt:lpstr>
      <vt:lpstr>Muen vs. Meltdown/Spectre</vt:lpstr>
      <vt:lpstr>Componolit Secure Phone</vt:lpstr>
      <vt:lpstr>Componolit Secure Phone</vt:lpstr>
      <vt:lpstr>WooKey Secure USB Key</vt:lpstr>
      <vt:lpstr>Conclusion</vt:lpstr>
      <vt:lpstr>SPARK for Security</vt:lpstr>
      <vt:lpstr>SPARK Resources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Claire Dross</dc:creator>
  <cp:lastModifiedBy>Utilisateur Microsoft Office</cp:lastModifiedBy>
  <cp:revision>252</cp:revision>
  <cp:lastPrinted>2017-05-08T03:16:51Z</cp:lastPrinted>
  <dcterms:created xsi:type="dcterms:W3CDTF">2017-02-27T14:53:44Z</dcterms:created>
  <dcterms:modified xsi:type="dcterms:W3CDTF">2018-05-01T07:26:36Z</dcterms:modified>
</cp:coreProperties>
</file>